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6" r:id="rId11"/>
    <p:sldId id="268" r:id="rId12"/>
    <p:sldId id="272" r:id="rId13"/>
    <p:sldId id="274" r:id="rId14"/>
    <p:sldId id="269" r:id="rId15"/>
    <p:sldId id="275" r:id="rId16"/>
    <p:sldId id="270" r:id="rId1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B99A3A"/>
    <a:srgbClr val="CEFEE0"/>
    <a:srgbClr val="FFFF99"/>
    <a:srgbClr val="00FFFF"/>
    <a:srgbClr val="FF99FF"/>
    <a:srgbClr val="F353E0"/>
    <a:srgbClr val="83F96F"/>
    <a:srgbClr val="FFCCFF"/>
    <a:srgbClr val="F5FC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DF0D3D-6A9D-4DC5-BC7D-7800BACD5505}" v="1" dt="2026-10-06T11:32:01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nka Šercl" userId="36ad0aae-034a-4f4e-9b94-dc4ccedd2f2d" providerId="ADAL" clId="{44347AB5-DF27-4CD7-93FB-4C5BB2E8A309}"/>
    <pc:docChg chg="undo custSel addSld delSld modSld sldOrd">
      <pc:chgData name="Senka Šercl" userId="36ad0aae-034a-4f4e-9b94-dc4ccedd2f2d" providerId="ADAL" clId="{44347AB5-DF27-4CD7-93FB-4C5BB2E8A309}" dt="2026-10-06T11:33:23.918" v="6661" actId="20577"/>
      <pc:docMkLst>
        <pc:docMk/>
      </pc:docMkLst>
      <pc:sldChg chg="addSp modSp setBg">
        <pc:chgData name="Senka Šercl" userId="36ad0aae-034a-4f4e-9b94-dc4ccedd2f2d" providerId="ADAL" clId="{44347AB5-DF27-4CD7-93FB-4C5BB2E8A309}" dt="2026-09-15T09:55:11.783" v="6401"/>
        <pc:sldMkLst>
          <pc:docMk/>
          <pc:sldMk cId="1074084819" sldId="256"/>
        </pc:sldMkLst>
        <pc:spChg chg="add mod">
          <ac:chgData name="Senka Šercl" userId="36ad0aae-034a-4f4e-9b94-dc4ccedd2f2d" providerId="ADAL" clId="{44347AB5-DF27-4CD7-93FB-4C5BB2E8A309}" dt="2026-09-14T06:40:51.446" v="137" actId="767"/>
          <ac:spMkLst>
            <pc:docMk/>
            <pc:sldMk cId="1074084819" sldId="256"/>
            <ac:spMk id="6" creationId="{C946652A-E1CB-C7E2-FA76-7073F8CB5AF0}"/>
          </ac:spMkLst>
        </pc:spChg>
        <pc:spChg chg="add mod">
          <ac:chgData name="Senka Šercl" userId="36ad0aae-034a-4f4e-9b94-dc4ccedd2f2d" providerId="ADAL" clId="{44347AB5-DF27-4CD7-93FB-4C5BB2E8A309}" dt="2026-09-14T07:27:36.305" v="359"/>
          <ac:spMkLst>
            <pc:docMk/>
            <pc:sldMk cId="1074084819" sldId="256"/>
            <ac:spMk id="9" creationId="{8AB5114F-A14B-FFAC-1CB3-1746BFDE9735}"/>
          </ac:spMkLst>
        </pc:spChg>
        <pc:picChg chg="mod">
          <ac:chgData name="Senka Šercl" userId="36ad0aae-034a-4f4e-9b94-dc4ccedd2f2d" providerId="ADAL" clId="{44347AB5-DF27-4CD7-93FB-4C5BB2E8A309}" dt="2026-09-14T07:10:47.179" v="351"/>
          <ac:picMkLst>
            <pc:docMk/>
            <pc:sldMk cId="1074084819" sldId="256"/>
            <ac:picMk id="8" creationId="{4813BC44-86A9-8EE9-AF4F-16BB20F809AE}"/>
          </ac:picMkLst>
        </pc:picChg>
      </pc:sldChg>
      <pc:sldChg chg="modSp mod setBg">
        <pc:chgData name="Senka Šercl" userId="36ad0aae-034a-4f4e-9b94-dc4ccedd2f2d" providerId="ADAL" clId="{44347AB5-DF27-4CD7-93FB-4C5BB2E8A309}" dt="2026-09-15T09:55:47.369" v="6633" actId="207"/>
        <pc:sldMkLst>
          <pc:docMk/>
          <pc:sldMk cId="3471377290" sldId="257"/>
        </pc:sldMkLst>
        <pc:spChg chg="mod">
          <ac:chgData name="Senka Šercl" userId="36ad0aae-034a-4f4e-9b94-dc4ccedd2f2d" providerId="ADAL" clId="{44347AB5-DF27-4CD7-93FB-4C5BB2E8A309}" dt="2026-09-15T09:55:20.412" v="6460" actId="207"/>
          <ac:spMkLst>
            <pc:docMk/>
            <pc:sldMk cId="3471377290" sldId="257"/>
            <ac:spMk id="2" creationId="{91549A11-2CE5-0184-AA71-67010C58738A}"/>
          </ac:spMkLst>
        </pc:spChg>
        <pc:spChg chg="mod">
          <ac:chgData name="Senka Šercl" userId="36ad0aae-034a-4f4e-9b94-dc4ccedd2f2d" providerId="ADAL" clId="{44347AB5-DF27-4CD7-93FB-4C5BB2E8A309}" dt="2026-09-15T09:55:27.173" v="6519" actId="207"/>
          <ac:spMkLst>
            <pc:docMk/>
            <pc:sldMk cId="3471377290" sldId="257"/>
            <ac:spMk id="4" creationId="{AD4EB176-EB22-B942-1F87-24607F7980B9}"/>
          </ac:spMkLst>
        </pc:spChg>
        <pc:spChg chg="mod">
          <ac:chgData name="Senka Šercl" userId="36ad0aae-034a-4f4e-9b94-dc4ccedd2f2d" providerId="ADAL" clId="{44347AB5-DF27-4CD7-93FB-4C5BB2E8A309}" dt="2026-09-15T09:55:47.369" v="6633" actId="207"/>
          <ac:spMkLst>
            <pc:docMk/>
            <pc:sldMk cId="3471377290" sldId="257"/>
            <ac:spMk id="5" creationId="{F1901E51-B428-1C47-7319-15559644B7A6}"/>
          </ac:spMkLst>
        </pc:spChg>
        <pc:spChg chg="mod">
          <ac:chgData name="Senka Šercl" userId="36ad0aae-034a-4f4e-9b94-dc4ccedd2f2d" providerId="ADAL" clId="{44347AB5-DF27-4CD7-93FB-4C5BB2E8A309}" dt="2026-09-15T09:55:38.162" v="6600" actId="207"/>
          <ac:spMkLst>
            <pc:docMk/>
            <pc:sldMk cId="3471377290" sldId="257"/>
            <ac:spMk id="6" creationId="{FD236C6F-A9C6-51F6-FBC4-33ECC99C4F1A}"/>
          </ac:spMkLst>
        </pc:spChg>
      </pc:sldChg>
      <pc:sldChg chg="addSp modSp mod setBg">
        <pc:chgData name="Senka Šercl" userId="36ad0aae-034a-4f4e-9b94-dc4ccedd2f2d" providerId="ADAL" clId="{44347AB5-DF27-4CD7-93FB-4C5BB2E8A309}" dt="2026-10-06T11:33:23.918" v="6661" actId="20577"/>
        <pc:sldMkLst>
          <pc:docMk/>
          <pc:sldMk cId="3103057146" sldId="258"/>
        </pc:sldMkLst>
        <pc:spChg chg="add mod">
          <ac:chgData name="Senka Šercl" userId="36ad0aae-034a-4f4e-9b94-dc4ccedd2f2d" providerId="ADAL" clId="{44347AB5-DF27-4CD7-93FB-4C5BB2E8A309}" dt="2026-09-14T07:11:36.848" v="353"/>
          <ac:spMkLst>
            <pc:docMk/>
            <pc:sldMk cId="3103057146" sldId="258"/>
            <ac:spMk id="2" creationId="{9EF5A46F-DEFE-F58C-7E7A-7FB7A3633499}"/>
          </ac:spMkLst>
        </pc:spChg>
        <pc:spChg chg="add mod">
          <ac:chgData name="Senka Šercl" userId="36ad0aae-034a-4f4e-9b94-dc4ccedd2f2d" providerId="ADAL" clId="{44347AB5-DF27-4CD7-93FB-4C5BB2E8A309}" dt="2026-10-06T11:33:23.918" v="6661" actId="20577"/>
          <ac:spMkLst>
            <pc:docMk/>
            <pc:sldMk cId="3103057146" sldId="258"/>
            <ac:spMk id="8" creationId="{659C5317-3973-F691-BB12-CADBFB389394}"/>
          </ac:spMkLst>
        </pc:spChg>
        <pc:graphicFrameChg chg="add mod">
          <ac:chgData name="Senka Šercl" userId="36ad0aae-034a-4f4e-9b94-dc4ccedd2f2d" providerId="ADAL" clId="{44347AB5-DF27-4CD7-93FB-4C5BB2E8A309}" dt="2026-09-14T07:25:29.925" v="356"/>
          <ac:graphicFrameMkLst>
            <pc:docMk/>
            <pc:sldMk cId="3103057146" sldId="258"/>
            <ac:graphicFrameMk id="7" creationId="{8950F6B9-02F0-7DED-1AAB-FCBD594E86E0}"/>
          </ac:graphicFrameMkLst>
        </pc:graphicFrameChg>
      </pc:sldChg>
      <pc:sldChg chg="addSp delSp modSp setBg">
        <pc:chgData name="Senka Šercl" userId="36ad0aae-034a-4f4e-9b94-dc4ccedd2f2d" providerId="ADAL" clId="{44347AB5-DF27-4CD7-93FB-4C5BB2E8A309}" dt="2026-09-14T08:08:05.243" v="367"/>
        <pc:sldMkLst>
          <pc:docMk/>
          <pc:sldMk cId="42332300" sldId="259"/>
        </pc:sldMkLst>
        <pc:spChg chg="add mod">
          <ac:chgData name="Senka Šercl" userId="36ad0aae-034a-4f4e-9b94-dc4ccedd2f2d" providerId="ADAL" clId="{44347AB5-DF27-4CD7-93FB-4C5BB2E8A309}" dt="2026-09-14T08:00:02.225" v="364" actId="767"/>
          <ac:spMkLst>
            <pc:docMk/>
            <pc:sldMk cId="42332300" sldId="259"/>
            <ac:spMk id="6" creationId="{36D22F27-13E3-3517-DAE4-80F549E48499}"/>
          </ac:spMkLst>
        </pc:spChg>
        <pc:spChg chg="add mod">
          <ac:chgData name="Senka Šercl" userId="36ad0aae-034a-4f4e-9b94-dc4ccedd2f2d" providerId="ADAL" clId="{44347AB5-DF27-4CD7-93FB-4C5BB2E8A309}" dt="2026-09-14T08:01:33.713" v="365" actId="767"/>
          <ac:spMkLst>
            <pc:docMk/>
            <pc:sldMk cId="42332300" sldId="259"/>
            <ac:spMk id="7" creationId="{F3250691-42FB-944E-3909-B63CB719CB92}"/>
          </ac:spMkLst>
        </pc:spChg>
        <pc:graphicFrameChg chg="add mod">
          <ac:chgData name="Senka Šercl" userId="36ad0aae-034a-4f4e-9b94-dc4ccedd2f2d" providerId="ADAL" clId="{44347AB5-DF27-4CD7-93FB-4C5BB2E8A309}" dt="2026-09-14T07:36:12.538" v="360"/>
          <ac:graphicFrameMkLst>
            <pc:docMk/>
            <pc:sldMk cId="42332300" sldId="259"/>
            <ac:graphicFrameMk id="2" creationId="{10E1D68E-C9E3-0AB2-0F46-5C75CDA272F5}"/>
          </ac:graphicFrameMkLst>
        </pc:graphicFrameChg>
        <pc:picChg chg="add mod">
          <ac:chgData name="Senka Šercl" userId="36ad0aae-034a-4f4e-9b94-dc4ccedd2f2d" providerId="ADAL" clId="{44347AB5-DF27-4CD7-93FB-4C5BB2E8A309}" dt="2026-09-14T08:08:05.243" v="367"/>
          <ac:picMkLst>
            <pc:docMk/>
            <pc:sldMk cId="42332300" sldId="259"/>
            <ac:picMk id="4" creationId="{163132F7-A6CB-3A4E-A2F5-0A846C456017}"/>
          </ac:picMkLst>
        </pc:picChg>
      </pc:sldChg>
      <pc:sldChg chg="addSp delSp modSp mod setBg">
        <pc:chgData name="Senka Šercl" userId="36ad0aae-034a-4f4e-9b94-dc4ccedd2f2d" providerId="ADAL" clId="{44347AB5-DF27-4CD7-93FB-4C5BB2E8A309}" dt="2026-09-15T09:51:46.797" v="5951" actId="207"/>
        <pc:sldMkLst>
          <pc:docMk/>
          <pc:sldMk cId="689913584" sldId="260"/>
        </pc:sldMkLst>
        <pc:spChg chg="mod">
          <ac:chgData name="Senka Šercl" userId="36ad0aae-034a-4f4e-9b94-dc4ccedd2f2d" providerId="ADAL" clId="{44347AB5-DF27-4CD7-93FB-4C5BB2E8A309}" dt="2026-09-15T07:15:16.128" v="2735" actId="207"/>
          <ac:spMkLst>
            <pc:docMk/>
            <pc:sldMk cId="689913584" sldId="260"/>
            <ac:spMk id="5" creationId="{4C1C109F-905A-0F91-C4A7-F3B612FB6409}"/>
          </ac:spMkLst>
        </pc:spChg>
        <pc:spChg chg="mod">
          <ac:chgData name="Senka Šercl" userId="36ad0aae-034a-4f4e-9b94-dc4ccedd2f2d" providerId="ADAL" clId="{44347AB5-DF27-4CD7-93FB-4C5BB2E8A309}" dt="2026-09-15T09:51:31.444" v="5950" actId="207"/>
          <ac:spMkLst>
            <pc:docMk/>
            <pc:sldMk cId="689913584" sldId="260"/>
            <ac:spMk id="12" creationId="{9D8A4D38-0AEC-AD37-4673-FDAB4E245538}"/>
          </ac:spMkLst>
        </pc:spChg>
        <pc:spChg chg="mod">
          <ac:chgData name="Senka Šercl" userId="36ad0aae-034a-4f4e-9b94-dc4ccedd2f2d" providerId="ADAL" clId="{44347AB5-DF27-4CD7-93FB-4C5BB2E8A309}" dt="2026-09-15T09:51:46.797" v="5951" actId="207"/>
          <ac:spMkLst>
            <pc:docMk/>
            <pc:sldMk cId="689913584" sldId="260"/>
            <ac:spMk id="13" creationId="{ED372B2C-E82A-7734-6395-CF2ECD41751D}"/>
          </ac:spMkLst>
        </pc:spChg>
        <pc:spChg chg="mod">
          <ac:chgData name="Senka Šercl" userId="36ad0aae-034a-4f4e-9b94-dc4ccedd2f2d" providerId="ADAL" clId="{44347AB5-DF27-4CD7-93FB-4C5BB2E8A309}" dt="2026-09-15T09:51:11.794" v="5700" actId="207"/>
          <ac:spMkLst>
            <pc:docMk/>
            <pc:sldMk cId="689913584" sldId="260"/>
            <ac:spMk id="14" creationId="{32DF8489-2603-19FF-B352-F3964E8AE2C6}"/>
          </ac:spMkLst>
        </pc:spChg>
        <pc:cxnChg chg="mod">
          <ac:chgData name="Senka Šercl" userId="36ad0aae-034a-4f4e-9b94-dc4ccedd2f2d" providerId="ADAL" clId="{44347AB5-DF27-4CD7-93FB-4C5BB2E8A309}" dt="2026-09-15T06:20:56.613" v="1172" actId="14100"/>
          <ac:cxnSpMkLst>
            <pc:docMk/>
            <pc:sldMk cId="689913584" sldId="260"/>
            <ac:cxnSpMk id="7" creationId="{15049EF5-16BB-E8AD-4DE3-77D8B96DB555}"/>
          </ac:cxnSpMkLst>
        </pc:cxnChg>
        <pc:cxnChg chg="mod">
          <ac:chgData name="Senka Šercl" userId="36ad0aae-034a-4f4e-9b94-dc4ccedd2f2d" providerId="ADAL" clId="{44347AB5-DF27-4CD7-93FB-4C5BB2E8A309}" dt="2026-09-15T06:20:41.525" v="1167" actId="1076"/>
          <ac:cxnSpMkLst>
            <pc:docMk/>
            <pc:sldMk cId="689913584" sldId="260"/>
            <ac:cxnSpMk id="9" creationId="{BF7ADBD1-D178-D562-F212-6A985E727B70}"/>
          </ac:cxnSpMkLst>
        </pc:cxnChg>
        <pc:cxnChg chg="mod">
          <ac:chgData name="Senka Šercl" userId="36ad0aae-034a-4f4e-9b94-dc4ccedd2f2d" providerId="ADAL" clId="{44347AB5-DF27-4CD7-93FB-4C5BB2E8A309}" dt="2026-09-15T06:20:44.650" v="1168" actId="1076"/>
          <ac:cxnSpMkLst>
            <pc:docMk/>
            <pc:sldMk cId="689913584" sldId="260"/>
            <ac:cxnSpMk id="11" creationId="{6B0BE81A-F3A7-1F46-C17A-20DCB7FB0E55}"/>
          </ac:cxnSpMkLst>
        </pc:cxnChg>
      </pc:sldChg>
      <pc:sldChg chg="addSp delSp modSp mod setBg">
        <pc:chgData name="Senka Šercl" userId="36ad0aae-034a-4f4e-9b94-dc4ccedd2f2d" providerId="ADAL" clId="{44347AB5-DF27-4CD7-93FB-4C5BB2E8A309}" dt="2026-09-14T12:55:05.766" v="547" actId="20577"/>
        <pc:sldMkLst>
          <pc:docMk/>
          <pc:sldMk cId="2988870069" sldId="261"/>
        </pc:sldMkLst>
        <pc:spChg chg="mod">
          <ac:chgData name="Senka Šercl" userId="36ad0aae-034a-4f4e-9b94-dc4ccedd2f2d" providerId="ADAL" clId="{44347AB5-DF27-4CD7-93FB-4C5BB2E8A309}" dt="2026-09-14T12:55:05.766" v="547" actId="20577"/>
          <ac:spMkLst>
            <pc:docMk/>
            <pc:sldMk cId="2988870069" sldId="261"/>
            <ac:spMk id="4" creationId="{203E7C48-5EB5-C26C-303F-4A0B354C9D39}"/>
          </ac:spMkLst>
        </pc:spChg>
        <pc:spChg chg="mod">
          <ac:chgData name="Senka Šercl" userId="36ad0aae-034a-4f4e-9b94-dc4ccedd2f2d" providerId="ADAL" clId="{44347AB5-DF27-4CD7-93FB-4C5BB2E8A309}" dt="2026-09-14T11:33:26.410" v="499"/>
          <ac:spMkLst>
            <pc:docMk/>
            <pc:sldMk cId="2988870069" sldId="261"/>
            <ac:spMk id="5" creationId="{A13D17DC-94D9-6787-6BC1-8ADAE39E019D}"/>
          </ac:spMkLst>
        </pc:spChg>
        <pc:spChg chg="mod">
          <ac:chgData name="Senka Šercl" userId="36ad0aae-034a-4f4e-9b94-dc4ccedd2f2d" providerId="ADAL" clId="{44347AB5-DF27-4CD7-93FB-4C5BB2E8A309}" dt="2026-09-14T11:25:40.891" v="485"/>
          <ac:spMkLst>
            <pc:docMk/>
            <pc:sldMk cId="2988870069" sldId="261"/>
            <ac:spMk id="7" creationId="{8DCE3F98-EDBC-D570-C428-A35DAE9ACE2D}"/>
          </ac:spMkLst>
        </pc:spChg>
        <pc:spChg chg="mod">
          <ac:chgData name="Senka Šercl" userId="36ad0aae-034a-4f4e-9b94-dc4ccedd2f2d" providerId="ADAL" clId="{44347AB5-DF27-4CD7-93FB-4C5BB2E8A309}" dt="2026-09-14T11:14:49.194" v="465"/>
          <ac:spMkLst>
            <pc:docMk/>
            <pc:sldMk cId="2988870069" sldId="261"/>
            <ac:spMk id="9" creationId="{9FC27185-C6DA-1FF8-56EB-528FF4662BFB}"/>
          </ac:spMkLst>
        </pc:spChg>
        <pc:spChg chg="mod">
          <ac:chgData name="Senka Šercl" userId="36ad0aae-034a-4f4e-9b94-dc4ccedd2f2d" providerId="ADAL" clId="{44347AB5-DF27-4CD7-93FB-4C5BB2E8A309}" dt="2026-09-14T11:24:43.952" v="484"/>
          <ac:spMkLst>
            <pc:docMk/>
            <pc:sldMk cId="2988870069" sldId="261"/>
            <ac:spMk id="11" creationId="{A87153B9-28A1-4B9D-B50A-669607C5C860}"/>
          </ac:spMkLst>
        </pc:spChg>
        <pc:spChg chg="mod">
          <ac:chgData name="Senka Šercl" userId="36ad0aae-034a-4f4e-9b94-dc4ccedd2f2d" providerId="ADAL" clId="{44347AB5-DF27-4CD7-93FB-4C5BB2E8A309}" dt="2026-09-14T11:30:51.587" v="493"/>
          <ac:spMkLst>
            <pc:docMk/>
            <pc:sldMk cId="2988870069" sldId="261"/>
            <ac:spMk id="13" creationId="{3EDEBA3D-549A-7B72-0197-65B7CD16533C}"/>
          </ac:spMkLst>
        </pc:spChg>
        <pc:spChg chg="mod">
          <ac:chgData name="Senka Šercl" userId="36ad0aae-034a-4f4e-9b94-dc4ccedd2f2d" providerId="ADAL" clId="{44347AB5-DF27-4CD7-93FB-4C5BB2E8A309}" dt="2026-09-14T11:34:46.849" v="503"/>
          <ac:spMkLst>
            <pc:docMk/>
            <pc:sldMk cId="2988870069" sldId="261"/>
            <ac:spMk id="15" creationId="{C9A2A2FA-880B-9EAD-426A-84788389BB0D}"/>
          </ac:spMkLst>
        </pc:spChg>
      </pc:sldChg>
      <pc:sldChg chg="addSp delSp modSp mod setBg">
        <pc:chgData name="Senka Šercl" userId="36ad0aae-034a-4f4e-9b94-dc4ccedd2f2d" providerId="ADAL" clId="{44347AB5-DF27-4CD7-93FB-4C5BB2E8A309}" dt="2026-09-15T09:53:21.771" v="5993" actId="207"/>
        <pc:sldMkLst>
          <pc:docMk/>
          <pc:sldMk cId="3809006056" sldId="262"/>
        </pc:sldMkLst>
        <pc:spChg chg="add mod">
          <ac:chgData name="Senka Šercl" userId="36ad0aae-034a-4f4e-9b94-dc4ccedd2f2d" providerId="ADAL" clId="{44347AB5-DF27-4CD7-93FB-4C5BB2E8A309}" dt="2026-09-15T07:11:49.663" v="2732" actId="14100"/>
          <ac:spMkLst>
            <pc:docMk/>
            <pc:sldMk cId="3809006056" sldId="262"/>
            <ac:spMk id="2" creationId="{65BB7120-238B-A421-8FCB-CE6ECB16FF01}"/>
          </ac:spMkLst>
        </pc:spChg>
        <pc:spChg chg="mod">
          <ac:chgData name="Senka Šercl" userId="36ad0aae-034a-4f4e-9b94-dc4ccedd2f2d" providerId="ADAL" clId="{44347AB5-DF27-4CD7-93FB-4C5BB2E8A309}" dt="2026-09-15T09:53:21.771" v="5993" actId="207"/>
          <ac:spMkLst>
            <pc:docMk/>
            <pc:sldMk cId="3809006056" sldId="262"/>
            <ac:spMk id="4" creationId="{ACB3ACE8-17DE-AF5D-3C85-781B61689645}"/>
          </ac:spMkLst>
        </pc:spChg>
        <pc:spChg chg="mod">
          <ac:chgData name="Senka Šercl" userId="36ad0aae-034a-4f4e-9b94-dc4ccedd2f2d" providerId="ADAL" clId="{44347AB5-DF27-4CD7-93FB-4C5BB2E8A309}" dt="2026-09-14T12:14:54.116" v="517"/>
          <ac:spMkLst>
            <pc:docMk/>
            <pc:sldMk cId="3809006056" sldId="262"/>
            <ac:spMk id="23" creationId="{8C3107B4-AB6A-C440-8CA1-27656E9D2437}"/>
          </ac:spMkLst>
        </pc:spChg>
        <pc:spChg chg="mod">
          <ac:chgData name="Senka Šercl" userId="36ad0aae-034a-4f4e-9b94-dc4ccedd2f2d" providerId="ADAL" clId="{44347AB5-DF27-4CD7-93FB-4C5BB2E8A309}" dt="2026-09-14T12:18:18.807" v="523"/>
          <ac:spMkLst>
            <pc:docMk/>
            <pc:sldMk cId="3809006056" sldId="262"/>
            <ac:spMk id="26" creationId="{2DA11991-714F-1554-8C03-EC0D694E0AAC}"/>
          </ac:spMkLst>
        </pc:spChg>
        <pc:spChg chg="add mod">
          <ac:chgData name="Senka Šercl" userId="36ad0aae-034a-4f4e-9b94-dc4ccedd2f2d" providerId="ADAL" clId="{44347AB5-DF27-4CD7-93FB-4C5BB2E8A309}" dt="2026-09-14T12:47:26.929" v="542" actId="33987"/>
          <ac:spMkLst>
            <pc:docMk/>
            <pc:sldMk cId="3809006056" sldId="262"/>
            <ac:spMk id="32" creationId="{08588E20-C80C-641C-FBA3-1E467C16104D}"/>
          </ac:spMkLst>
        </pc:spChg>
      </pc:sldChg>
      <pc:sldChg chg="addSp delSp modSp mod setBg">
        <pc:chgData name="Senka Šercl" userId="36ad0aae-034a-4f4e-9b94-dc4ccedd2f2d" providerId="ADAL" clId="{44347AB5-DF27-4CD7-93FB-4C5BB2E8A309}" dt="2026-09-15T09:52:32.408" v="5953" actId="27918"/>
        <pc:sldMkLst>
          <pc:docMk/>
          <pc:sldMk cId="1207490732" sldId="263"/>
        </pc:sldMkLst>
        <pc:graphicFrameChg chg="add mod">
          <ac:chgData name="Senka Šercl" userId="36ad0aae-034a-4f4e-9b94-dc4ccedd2f2d" providerId="ADAL" clId="{44347AB5-DF27-4CD7-93FB-4C5BB2E8A309}" dt="2026-09-15T06:16:57.327" v="633"/>
          <ac:graphicFrameMkLst>
            <pc:docMk/>
            <pc:sldMk cId="1207490732" sldId="263"/>
            <ac:graphicFrameMk id="2" creationId="{00000000-0008-0000-0000-000003000000}"/>
          </ac:graphicFrameMkLst>
        </pc:graphicFrameChg>
      </pc:sldChg>
      <pc:sldChg chg="addSp modSp mod setBg">
        <pc:chgData name="Senka Šercl" userId="36ad0aae-034a-4f4e-9b94-dc4ccedd2f2d" providerId="ADAL" clId="{44347AB5-DF27-4CD7-93FB-4C5BB2E8A309}" dt="2026-09-15T06:19:17.489" v="1150" actId="20577"/>
        <pc:sldMkLst>
          <pc:docMk/>
          <pc:sldMk cId="3258939453" sldId="264"/>
        </pc:sldMkLst>
        <pc:spChg chg="add mod">
          <ac:chgData name="Senka Šercl" userId="36ad0aae-034a-4f4e-9b94-dc4ccedd2f2d" providerId="ADAL" clId="{44347AB5-DF27-4CD7-93FB-4C5BB2E8A309}" dt="2026-09-15T06:19:17.489" v="1150" actId="20577"/>
          <ac:spMkLst>
            <pc:docMk/>
            <pc:sldMk cId="3258939453" sldId="264"/>
            <ac:spMk id="2" creationId="{F477E07F-87C0-F9DD-5635-A47C4F518B87}"/>
          </ac:spMkLst>
        </pc:spChg>
        <pc:graphicFrameChg chg="add mod">
          <ac:chgData name="Senka Šercl" userId="36ad0aae-034a-4f4e-9b94-dc4ccedd2f2d" providerId="ADAL" clId="{44347AB5-DF27-4CD7-93FB-4C5BB2E8A309}" dt="2026-09-14T12:45:14.035" v="541"/>
          <ac:graphicFrameMkLst>
            <pc:docMk/>
            <pc:sldMk cId="3258939453" sldId="264"/>
            <ac:graphicFrameMk id="5" creationId="{B9216D9C-322E-FDB7-6FDC-FA5BB5581BB2}"/>
          </ac:graphicFrameMkLst>
        </pc:graphicFrameChg>
      </pc:sldChg>
      <pc:sldChg chg="addSp delSp modSp add mod">
        <pc:chgData name="Senka Šercl" userId="36ad0aae-034a-4f4e-9b94-dc4ccedd2f2d" providerId="ADAL" clId="{44347AB5-DF27-4CD7-93FB-4C5BB2E8A309}" dt="2026-09-15T06:23:27.202" v="1209" actId="14734"/>
        <pc:sldMkLst>
          <pc:docMk/>
          <pc:sldMk cId="50262690" sldId="266"/>
        </pc:sldMkLst>
        <pc:spChg chg="mod">
          <ac:chgData name="Senka Šercl" userId="36ad0aae-034a-4f4e-9b94-dc4ccedd2f2d" providerId="ADAL" clId="{44347AB5-DF27-4CD7-93FB-4C5BB2E8A309}" dt="2026-09-15T06:21:36.002" v="1193" actId="20577"/>
          <ac:spMkLst>
            <pc:docMk/>
            <pc:sldMk cId="50262690" sldId="266"/>
            <ac:spMk id="2" creationId="{7FD33BB3-6359-12F4-A604-4A43DAA13FBE}"/>
          </ac:spMkLst>
        </pc:spChg>
        <pc:graphicFrameChg chg="add mod modGraphic">
          <ac:chgData name="Senka Šercl" userId="36ad0aae-034a-4f4e-9b94-dc4ccedd2f2d" providerId="ADAL" clId="{44347AB5-DF27-4CD7-93FB-4C5BB2E8A309}" dt="2026-09-15T06:23:27.202" v="1209" actId="14734"/>
          <ac:graphicFrameMkLst>
            <pc:docMk/>
            <pc:sldMk cId="50262690" sldId="266"/>
            <ac:graphicFrameMk id="4" creationId="{FC648638-8122-0D78-100C-04F1E33B1B13}"/>
          </ac:graphicFrameMkLst>
        </pc:graphicFrameChg>
      </pc:sldChg>
      <pc:sldChg chg="addSp delSp modSp add mod">
        <pc:chgData name="Senka Šercl" userId="36ad0aae-034a-4f4e-9b94-dc4ccedd2f2d" providerId="ADAL" clId="{44347AB5-DF27-4CD7-93FB-4C5BB2E8A309}" dt="2026-09-21T05:33:38.782" v="6635" actId="14100"/>
        <pc:sldMkLst>
          <pc:docMk/>
          <pc:sldMk cId="302823050" sldId="268"/>
        </pc:sldMkLst>
        <pc:spChg chg="add mod">
          <ac:chgData name="Senka Šercl" userId="36ad0aae-034a-4f4e-9b94-dc4ccedd2f2d" providerId="ADAL" clId="{44347AB5-DF27-4CD7-93FB-4C5BB2E8A309}" dt="2026-09-15T06:47:06.451" v="1723" actId="1076"/>
          <ac:spMkLst>
            <pc:docMk/>
            <pc:sldMk cId="302823050" sldId="268"/>
            <ac:spMk id="2" creationId="{71566239-7ADE-7326-875D-448A036C1DA1}"/>
          </ac:spMkLst>
        </pc:spChg>
        <pc:spChg chg="add mod">
          <ac:chgData name="Senka Šercl" userId="36ad0aae-034a-4f4e-9b94-dc4ccedd2f2d" providerId="ADAL" clId="{44347AB5-DF27-4CD7-93FB-4C5BB2E8A309}" dt="2026-09-15T07:00:10.128" v="1982" actId="1076"/>
          <ac:spMkLst>
            <pc:docMk/>
            <pc:sldMk cId="302823050" sldId="268"/>
            <ac:spMk id="4" creationId="{182F1E20-A910-D1EF-B426-2F8CD1C03472}"/>
          </ac:spMkLst>
        </pc:spChg>
        <pc:spChg chg="mod">
          <ac:chgData name="Senka Šercl" userId="36ad0aae-034a-4f4e-9b94-dc4ccedd2f2d" providerId="ADAL" clId="{44347AB5-DF27-4CD7-93FB-4C5BB2E8A309}" dt="2026-09-15T09:53:56.760" v="6150" actId="207"/>
          <ac:spMkLst>
            <pc:docMk/>
            <pc:sldMk cId="302823050" sldId="268"/>
            <ac:spMk id="5" creationId="{265FD689-66A0-DCE0-96AE-1A43E0174B73}"/>
          </ac:spMkLst>
        </pc:spChg>
        <pc:spChg chg="add mod">
          <ac:chgData name="Senka Šercl" userId="36ad0aae-034a-4f4e-9b94-dc4ccedd2f2d" providerId="ADAL" clId="{44347AB5-DF27-4CD7-93FB-4C5BB2E8A309}" dt="2026-09-21T05:33:38.782" v="6635" actId="14100"/>
          <ac:spMkLst>
            <pc:docMk/>
            <pc:sldMk cId="302823050" sldId="268"/>
            <ac:spMk id="8" creationId="{FAB40FE2-B83B-FAC3-5592-64C820E48B2D}"/>
          </ac:spMkLst>
        </pc:spChg>
        <pc:spChg chg="mod">
          <ac:chgData name="Senka Šercl" userId="36ad0aae-034a-4f4e-9b94-dc4ccedd2f2d" providerId="ADAL" clId="{44347AB5-DF27-4CD7-93FB-4C5BB2E8A309}" dt="2026-09-15T09:53:46.706" v="6137" actId="207"/>
          <ac:spMkLst>
            <pc:docMk/>
            <pc:sldMk cId="302823050" sldId="268"/>
            <ac:spMk id="12" creationId="{726DC6AA-1D1A-B1FC-96FD-1E3099828C99}"/>
          </ac:spMkLst>
        </pc:spChg>
        <pc:spChg chg="mod">
          <ac:chgData name="Senka Šercl" userId="36ad0aae-034a-4f4e-9b94-dc4ccedd2f2d" providerId="ADAL" clId="{44347AB5-DF27-4CD7-93FB-4C5BB2E8A309}" dt="2026-09-15T09:53:41.989" v="6125" actId="207"/>
          <ac:spMkLst>
            <pc:docMk/>
            <pc:sldMk cId="302823050" sldId="268"/>
            <ac:spMk id="14" creationId="{3FE2D9EA-C5CB-AEF2-D75C-E5CAE5D0265B}"/>
          </ac:spMkLst>
        </pc:spChg>
        <pc:spChg chg="add mod">
          <ac:chgData name="Senka Šercl" userId="36ad0aae-034a-4f4e-9b94-dc4ccedd2f2d" providerId="ADAL" clId="{44347AB5-DF27-4CD7-93FB-4C5BB2E8A309}" dt="2026-09-15T07:10:50.445" v="2722" actId="120"/>
          <ac:spMkLst>
            <pc:docMk/>
            <pc:sldMk cId="302823050" sldId="268"/>
            <ac:spMk id="15" creationId="{93DE0BE0-6ECA-DF84-5200-76F8342F8E39}"/>
          </ac:spMkLst>
        </pc:spChg>
      </pc:sldChg>
      <pc:sldChg chg="addSp modSp new mod setBg">
        <pc:chgData name="Senka Šercl" userId="36ad0aae-034a-4f4e-9b94-dc4ccedd2f2d" providerId="ADAL" clId="{44347AB5-DF27-4CD7-93FB-4C5BB2E8A309}" dt="2026-09-15T09:25:39.542" v="5580" actId="27918"/>
        <pc:sldMkLst>
          <pc:docMk/>
          <pc:sldMk cId="2569103294" sldId="269"/>
        </pc:sldMkLst>
        <pc:graphicFrameChg chg="add mod">
          <ac:chgData name="Senka Šercl" userId="36ad0aae-034a-4f4e-9b94-dc4ccedd2f2d" providerId="ADAL" clId="{44347AB5-DF27-4CD7-93FB-4C5BB2E8A309}" dt="2026-09-15T09:25:35.352" v="5579"/>
          <ac:graphicFrameMkLst>
            <pc:docMk/>
            <pc:sldMk cId="2569103294" sldId="269"/>
            <ac:graphicFrameMk id="2" creationId="{00000000-0008-0000-0000-000002000000}"/>
          </ac:graphicFrameMkLst>
        </pc:graphicFrameChg>
      </pc:sldChg>
      <pc:sldChg chg="addSp modSp new mod ord setBg">
        <pc:chgData name="Senka Šercl" userId="36ad0aae-034a-4f4e-9b94-dc4ccedd2f2d" providerId="ADAL" clId="{44347AB5-DF27-4CD7-93FB-4C5BB2E8A309}" dt="2026-09-15T09:22:37.674" v="5576" actId="14100"/>
        <pc:sldMkLst>
          <pc:docMk/>
          <pc:sldMk cId="4023218901" sldId="270"/>
        </pc:sldMkLst>
        <pc:spChg chg="add mod">
          <ac:chgData name="Senka Šercl" userId="36ad0aae-034a-4f4e-9b94-dc4ccedd2f2d" providerId="ADAL" clId="{44347AB5-DF27-4CD7-93FB-4C5BB2E8A309}" dt="2026-09-15T09:22:37.674" v="5576" actId="14100"/>
          <ac:spMkLst>
            <pc:docMk/>
            <pc:sldMk cId="4023218901" sldId="270"/>
            <ac:spMk id="5" creationId="{51685C70-8E97-AB90-8430-FB186BD70DEA}"/>
          </ac:spMkLst>
        </pc:spChg>
        <pc:picChg chg="add mod">
          <ac:chgData name="Senka Šercl" userId="36ad0aae-034a-4f4e-9b94-dc4ccedd2f2d" providerId="ADAL" clId="{44347AB5-DF27-4CD7-93FB-4C5BB2E8A309}" dt="2026-09-15T09:18:45.183" v="5551" actId="339"/>
          <ac:picMkLst>
            <pc:docMk/>
            <pc:sldMk cId="4023218901" sldId="270"/>
            <ac:picMk id="3" creationId="{463B206F-7F7E-DCDA-12D2-A8B936C563AF}"/>
          </ac:picMkLst>
        </pc:picChg>
      </pc:sldChg>
      <pc:sldChg chg="delSp modSp add mod setBg">
        <pc:chgData name="Senka Šercl" userId="36ad0aae-034a-4f4e-9b94-dc4ccedd2f2d" providerId="ADAL" clId="{44347AB5-DF27-4CD7-93FB-4C5BB2E8A309}" dt="2026-09-15T09:54:34.650" v="6241" actId="207"/>
        <pc:sldMkLst>
          <pc:docMk/>
          <pc:sldMk cId="3422674690" sldId="272"/>
        </pc:sldMkLst>
        <pc:spChg chg="mod">
          <ac:chgData name="Senka Šercl" userId="36ad0aae-034a-4f4e-9b94-dc4ccedd2f2d" providerId="ADAL" clId="{44347AB5-DF27-4CD7-93FB-4C5BB2E8A309}" dt="2026-09-15T09:54:34.650" v="6241" actId="207"/>
          <ac:spMkLst>
            <pc:docMk/>
            <pc:sldMk cId="3422674690" sldId="272"/>
            <ac:spMk id="4" creationId="{692349E3-E189-5F50-929B-E02B78822B9C}"/>
          </ac:spMkLst>
        </pc:spChg>
        <pc:spChg chg="mod">
          <ac:chgData name="Senka Šercl" userId="36ad0aae-034a-4f4e-9b94-dc4ccedd2f2d" providerId="ADAL" clId="{44347AB5-DF27-4CD7-93FB-4C5BB2E8A309}" dt="2026-09-15T07:25:07.648" v="3208" actId="20577"/>
          <ac:spMkLst>
            <pc:docMk/>
            <pc:sldMk cId="3422674690" sldId="272"/>
            <ac:spMk id="5" creationId="{1F46F2F0-AFE8-4621-23B5-EAF0DBE8A918}"/>
          </ac:spMkLst>
        </pc:spChg>
        <pc:spChg chg="mod">
          <ac:chgData name="Senka Šercl" userId="36ad0aae-034a-4f4e-9b94-dc4ccedd2f2d" providerId="ADAL" clId="{44347AB5-DF27-4CD7-93FB-4C5BB2E8A309}" dt="2026-09-15T07:40:38.800" v="3868" actId="14100"/>
          <ac:spMkLst>
            <pc:docMk/>
            <pc:sldMk cId="3422674690" sldId="272"/>
            <ac:spMk id="7" creationId="{21B41780-B78C-68BC-F5F4-0A648E208A89}"/>
          </ac:spMkLst>
        </pc:spChg>
        <pc:spChg chg="mod">
          <ac:chgData name="Senka Šercl" userId="36ad0aae-034a-4f4e-9b94-dc4ccedd2f2d" providerId="ADAL" clId="{44347AB5-DF27-4CD7-93FB-4C5BB2E8A309}" dt="2026-09-15T07:25:16.769" v="3212" actId="20577"/>
          <ac:spMkLst>
            <pc:docMk/>
            <pc:sldMk cId="3422674690" sldId="272"/>
            <ac:spMk id="9" creationId="{373EBC64-65D4-B35A-4A08-2E870A4E1DBC}"/>
          </ac:spMkLst>
        </pc:spChg>
        <pc:spChg chg="mod">
          <ac:chgData name="Senka Šercl" userId="36ad0aae-034a-4f4e-9b94-dc4ccedd2f2d" providerId="ADAL" clId="{44347AB5-DF27-4CD7-93FB-4C5BB2E8A309}" dt="2026-09-15T07:27:36.519" v="3354" actId="14100"/>
          <ac:spMkLst>
            <pc:docMk/>
            <pc:sldMk cId="3422674690" sldId="272"/>
            <ac:spMk id="13" creationId="{ED45B0A7-5DB2-77F2-6F0F-485E578B8619}"/>
          </ac:spMkLst>
        </pc:spChg>
        <pc:spChg chg="mod">
          <ac:chgData name="Senka Šercl" userId="36ad0aae-034a-4f4e-9b94-dc4ccedd2f2d" providerId="ADAL" clId="{44347AB5-DF27-4CD7-93FB-4C5BB2E8A309}" dt="2026-09-15T07:33:06.418" v="3531" actId="14100"/>
          <ac:spMkLst>
            <pc:docMk/>
            <pc:sldMk cId="3422674690" sldId="272"/>
            <ac:spMk id="15" creationId="{8B57442F-BDB9-32F9-2FFB-25C88012B346}"/>
          </ac:spMkLst>
        </pc:spChg>
        <pc:cxnChg chg="mod">
          <ac:chgData name="Senka Šercl" userId="36ad0aae-034a-4f4e-9b94-dc4ccedd2f2d" providerId="ADAL" clId="{44347AB5-DF27-4CD7-93FB-4C5BB2E8A309}" dt="2026-09-15T07:27:44.163" v="3355" actId="1076"/>
          <ac:cxnSpMkLst>
            <pc:docMk/>
            <pc:sldMk cId="3422674690" sldId="272"/>
            <ac:cxnSpMk id="24" creationId="{C7E65C6A-22DD-734A-6238-B64DF15656AA}"/>
          </ac:cxnSpMkLst>
        </pc:cxnChg>
      </pc:sldChg>
      <pc:sldChg chg="addSp delSp modSp add mod">
        <pc:chgData name="Senka Šercl" userId="36ad0aae-034a-4f4e-9b94-dc4ccedd2f2d" providerId="ADAL" clId="{44347AB5-DF27-4CD7-93FB-4C5BB2E8A309}" dt="2026-09-15T09:54:48.157" v="6300" actId="207"/>
        <pc:sldMkLst>
          <pc:docMk/>
          <pc:sldMk cId="192653576" sldId="274"/>
        </pc:sldMkLst>
        <pc:spChg chg="mod">
          <ac:chgData name="Senka Šercl" userId="36ad0aae-034a-4f4e-9b94-dc4ccedd2f2d" providerId="ADAL" clId="{44347AB5-DF27-4CD7-93FB-4C5BB2E8A309}" dt="2026-09-15T09:54:48.157" v="6300" actId="207"/>
          <ac:spMkLst>
            <pc:docMk/>
            <pc:sldMk cId="192653576" sldId="274"/>
            <ac:spMk id="4" creationId="{A85BE92D-3129-387D-BD12-C9EC58AB6001}"/>
          </ac:spMkLst>
        </pc:spChg>
        <pc:spChg chg="add mod">
          <ac:chgData name="Senka Šercl" userId="36ad0aae-034a-4f4e-9b94-dc4ccedd2f2d" providerId="ADAL" clId="{44347AB5-DF27-4CD7-93FB-4C5BB2E8A309}" dt="2026-09-15T07:46:59.069" v="4213" actId="1076"/>
          <ac:spMkLst>
            <pc:docMk/>
            <pc:sldMk cId="192653576" sldId="274"/>
            <ac:spMk id="5" creationId="{C5E334C4-6A65-D689-06E5-519B824C1C85}"/>
          </ac:spMkLst>
        </pc:spChg>
        <pc:spChg chg="add mod">
          <ac:chgData name="Senka Šercl" userId="36ad0aae-034a-4f4e-9b94-dc4ccedd2f2d" providerId="ADAL" clId="{44347AB5-DF27-4CD7-93FB-4C5BB2E8A309}" dt="2026-09-15T07:47:01.415" v="4214" actId="1076"/>
          <ac:spMkLst>
            <pc:docMk/>
            <pc:sldMk cId="192653576" sldId="274"/>
            <ac:spMk id="7" creationId="{59A3530A-B9E9-D7F3-9A8D-A8E9ED308296}"/>
          </ac:spMkLst>
        </pc:spChg>
        <pc:spChg chg="add mod">
          <ac:chgData name="Senka Šercl" userId="36ad0aae-034a-4f4e-9b94-dc4ccedd2f2d" providerId="ADAL" clId="{44347AB5-DF27-4CD7-93FB-4C5BB2E8A309}" dt="2026-09-15T07:54:11.799" v="4558" actId="14100"/>
          <ac:spMkLst>
            <pc:docMk/>
            <pc:sldMk cId="192653576" sldId="274"/>
            <ac:spMk id="19" creationId="{9DCFD7DF-B6F1-F4C8-F81E-48A1898FC800}"/>
          </ac:spMkLst>
        </pc:spChg>
        <pc:spChg chg="add mod">
          <ac:chgData name="Senka Šercl" userId="36ad0aae-034a-4f4e-9b94-dc4ccedd2f2d" providerId="ADAL" clId="{44347AB5-DF27-4CD7-93FB-4C5BB2E8A309}" dt="2026-09-15T07:51:25.640" v="4370" actId="1076"/>
          <ac:spMkLst>
            <pc:docMk/>
            <pc:sldMk cId="192653576" sldId="274"/>
            <ac:spMk id="20" creationId="{E367968B-4703-F240-1328-5748BA14F831}"/>
          </ac:spMkLst>
        </pc:spChg>
        <pc:spChg chg="mod">
          <ac:chgData name="Senka Šercl" userId="36ad0aae-034a-4f4e-9b94-dc4ccedd2f2d" providerId="ADAL" clId="{44347AB5-DF27-4CD7-93FB-4C5BB2E8A309}" dt="2026-09-15T07:47:38.629" v="4217" actId="13822"/>
          <ac:spMkLst>
            <pc:docMk/>
            <pc:sldMk cId="192653576" sldId="274"/>
            <ac:spMk id="23" creationId="{A8738B07-5D2E-0FAD-9171-18927CF2BCBE}"/>
          </ac:spMkLst>
        </pc:spChg>
        <pc:spChg chg="mod">
          <ac:chgData name="Senka Šercl" userId="36ad0aae-034a-4f4e-9b94-dc4ccedd2f2d" providerId="ADAL" clId="{44347AB5-DF27-4CD7-93FB-4C5BB2E8A309}" dt="2026-09-15T07:45:44.453" v="4204" actId="1076"/>
          <ac:spMkLst>
            <pc:docMk/>
            <pc:sldMk cId="192653576" sldId="274"/>
            <ac:spMk id="26" creationId="{915E5F6D-B36D-290C-76AF-B7BF10A92832}"/>
          </ac:spMkLst>
        </pc:spChg>
      </pc:sldChg>
      <pc:sldChg chg="addSp delSp modSp new mod ord setBg">
        <pc:chgData name="Senka Šercl" userId="36ad0aae-034a-4f4e-9b94-dc4ccedd2f2d" providerId="ADAL" clId="{44347AB5-DF27-4CD7-93FB-4C5BB2E8A309}" dt="2026-09-21T05:34:34.473" v="6638" actId="14100"/>
        <pc:sldMkLst>
          <pc:docMk/>
          <pc:sldMk cId="3312365586" sldId="275"/>
        </pc:sldMkLst>
        <pc:spChg chg="add mod">
          <ac:chgData name="Senka Šercl" userId="36ad0aae-034a-4f4e-9b94-dc4ccedd2f2d" providerId="ADAL" clId="{44347AB5-DF27-4CD7-93FB-4C5BB2E8A309}" dt="2026-09-21T05:34:34.473" v="6638" actId="14100"/>
          <ac:spMkLst>
            <pc:docMk/>
            <pc:sldMk cId="3312365586" sldId="275"/>
            <ac:spMk id="3" creationId="{F7DE178B-641F-DF19-65E3-7EE84968A052}"/>
          </ac:spMkLst>
        </pc:spChg>
        <pc:spChg chg="add del mod">
          <ac:chgData name="Senka Šercl" userId="36ad0aae-034a-4f4e-9b94-dc4ccedd2f2d" providerId="ADAL" clId="{44347AB5-DF27-4CD7-93FB-4C5BB2E8A309}" dt="2026-09-15T08:20:15.457" v="4709" actId="47"/>
          <ac:spMkLst>
            <pc:docMk/>
            <pc:sldMk cId="3312365586" sldId="275"/>
            <ac:spMk id="4" creationId="{1F72DEAF-390F-2365-AF2F-7DC072A3CBC6}"/>
          </ac:spMkLst>
        </pc:spChg>
        <pc:spChg chg="add mod">
          <ac:chgData name="Senka Šercl" userId="36ad0aae-034a-4f4e-9b94-dc4ccedd2f2d" providerId="ADAL" clId="{44347AB5-DF27-4CD7-93FB-4C5BB2E8A309}" dt="2026-09-15T09:14:19.969" v="5424" actId="14100"/>
          <ac:spMkLst>
            <pc:docMk/>
            <pc:sldMk cId="3312365586" sldId="275"/>
            <ac:spMk id="5" creationId="{40A4A7A1-8AE4-3893-3C04-6CB8578CE25C}"/>
          </ac:spMkLst>
        </pc:spChg>
        <pc:spChg chg="add mod">
          <ac:chgData name="Senka Šercl" userId="36ad0aae-034a-4f4e-9b94-dc4ccedd2f2d" providerId="ADAL" clId="{44347AB5-DF27-4CD7-93FB-4C5BB2E8A309}" dt="2026-09-15T09:16:52.331" v="5529" actId="2711"/>
          <ac:spMkLst>
            <pc:docMk/>
            <pc:sldMk cId="3312365586" sldId="275"/>
            <ac:spMk id="7" creationId="{7C508ED9-1AFB-0AED-456F-E1184139C81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lvl="0">
              <a:defRPr sz="1200" b="1">
                <a:solidFill>
                  <a:srgbClr val="757575"/>
                </a:solidFill>
                <a:latin typeface="+mn-lt"/>
              </a:defRPr>
            </a:pPr>
            <a:r>
              <a:rPr lang="hr-HR" sz="1200" b="1">
                <a:solidFill>
                  <a:srgbClr val="757575"/>
                </a:solidFill>
                <a:latin typeface="+mn-lt"/>
              </a:rPr>
              <a:t>Izvršenje prihoda i primitaka proračuna Grada Virovitice i proračunskih korisnika za I.-VI.2026. godine</a:t>
            </a:r>
          </a:p>
        </c:rich>
      </c:tx>
      <c:layout>
        <c:manualLayout>
          <c:xMode val="edge"/>
          <c:yMode val="edge"/>
          <c:x val="0.100695839249602"/>
          <c:y val="0"/>
        </c:manualLayout>
      </c:layout>
      <c:overlay val="0"/>
    </c:title>
    <c:autoTitleDeleted val="0"/>
    <c:plotArea>
      <c:layout>
        <c:manualLayout>
          <c:xMode val="edge"/>
          <c:yMode val="edge"/>
          <c:x val="3.2009562841530052E-2"/>
          <c:y val="4.7304582210242592E-2"/>
          <c:w val="0.9381666666666667"/>
          <c:h val="0.9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4285F4"/>
              </a:solidFill>
            </c:spPr>
            <c:extLst>
              <c:ext xmlns:c16="http://schemas.microsoft.com/office/drawing/2014/chart" uri="{C3380CC4-5D6E-409C-BE32-E72D297353CC}">
                <c16:uniqueId val="{00000001-D2E2-4D31-ADC7-8A4C1833EC8D}"/>
              </c:ext>
            </c:extLst>
          </c:dPt>
          <c:dPt>
            <c:idx val="1"/>
            <c:bubble3D val="0"/>
            <c:spPr>
              <a:solidFill>
                <a:srgbClr val="EA4335"/>
              </a:solidFill>
            </c:spPr>
            <c:extLst>
              <c:ext xmlns:c16="http://schemas.microsoft.com/office/drawing/2014/chart" uri="{C3380CC4-5D6E-409C-BE32-E72D297353CC}">
                <c16:uniqueId val="{00000003-D2E2-4D31-ADC7-8A4C1833EC8D}"/>
              </c:ext>
            </c:extLst>
          </c:dPt>
          <c:dPt>
            <c:idx val="2"/>
            <c:bubble3D val="0"/>
            <c:spPr>
              <a:solidFill>
                <a:srgbClr val="FBBC04"/>
              </a:solidFill>
            </c:spPr>
            <c:extLst>
              <c:ext xmlns:c16="http://schemas.microsoft.com/office/drawing/2014/chart" uri="{C3380CC4-5D6E-409C-BE32-E72D297353CC}">
                <c16:uniqueId val="{00000005-D2E2-4D31-ADC7-8A4C1833EC8D}"/>
              </c:ext>
            </c:extLst>
          </c:dPt>
          <c:dPt>
            <c:idx val="3"/>
            <c:bubble3D val="0"/>
            <c:spPr>
              <a:solidFill>
                <a:srgbClr val="34A853"/>
              </a:solidFill>
            </c:spPr>
            <c:extLst>
              <c:ext xmlns:c16="http://schemas.microsoft.com/office/drawing/2014/chart" uri="{C3380CC4-5D6E-409C-BE32-E72D297353CC}">
                <c16:uniqueId val="{00000007-D2E2-4D31-ADC7-8A4C1833EC8D}"/>
              </c:ext>
            </c:extLst>
          </c:dPt>
          <c:dPt>
            <c:idx val="4"/>
            <c:bubble3D val="0"/>
            <c:spPr>
              <a:solidFill>
                <a:srgbClr val="FF6D01"/>
              </a:solidFill>
            </c:spPr>
            <c:extLst>
              <c:ext xmlns:c16="http://schemas.microsoft.com/office/drawing/2014/chart" uri="{C3380CC4-5D6E-409C-BE32-E72D297353CC}">
                <c16:uniqueId val="{00000009-D2E2-4D31-ADC7-8A4C1833EC8D}"/>
              </c:ext>
            </c:extLst>
          </c:dPt>
          <c:dPt>
            <c:idx val="5"/>
            <c:bubble3D val="0"/>
            <c:spPr>
              <a:solidFill>
                <a:srgbClr val="46BDC6"/>
              </a:solidFill>
            </c:spPr>
            <c:extLst>
              <c:ext xmlns:c16="http://schemas.microsoft.com/office/drawing/2014/chart" uri="{C3380CC4-5D6E-409C-BE32-E72D297353CC}">
                <c16:uniqueId val="{0000000B-D2E2-4D31-ADC7-8A4C1833EC8D}"/>
              </c:ext>
            </c:extLst>
          </c:dPt>
          <c:dPt>
            <c:idx val="6"/>
            <c:bubble3D val="0"/>
            <c:spPr>
              <a:solidFill>
                <a:srgbClr val="7BAAF7"/>
              </a:solidFill>
            </c:spPr>
            <c:extLst>
              <c:ext xmlns:c16="http://schemas.microsoft.com/office/drawing/2014/chart" uri="{C3380CC4-5D6E-409C-BE32-E72D297353CC}">
                <c16:uniqueId val="{0000000D-D2E2-4D31-ADC7-8A4C1833EC8D}"/>
              </c:ext>
            </c:extLst>
          </c:dPt>
          <c:dPt>
            <c:idx val="7"/>
            <c:bubble3D val="0"/>
            <c:spPr>
              <a:solidFill>
                <a:srgbClr val="F07B72"/>
              </a:solidFill>
            </c:spPr>
            <c:extLst>
              <c:ext xmlns:c16="http://schemas.microsoft.com/office/drawing/2014/chart" uri="{C3380CC4-5D6E-409C-BE32-E72D297353CC}">
                <c16:uniqueId val="{0000000F-D2E2-4D31-ADC7-8A4C1833EC8D}"/>
              </c:ext>
            </c:extLst>
          </c:dPt>
          <c:dLbls>
            <c:dLbl>
              <c:idx val="4"/>
              <c:layout>
                <c:manualLayout>
                  <c:x val="-1.5299481323489463E-2"/>
                  <c:y val="-4.935937746553977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800" baseline="0"/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>
                  <c15:layout>
                    <c:manualLayout>
                      <c:w val="7.5286197679337724E-2"/>
                      <c:h val="2.26930709539107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2E2-4D31-ADC7-8A4C1833EC8D}"/>
                </c:ext>
              </c:extLst>
            </c:dLbl>
            <c:dLbl>
              <c:idx val="5"/>
              <c:layout>
                <c:manualLayout>
                  <c:x val="2.3860362361969648E-2"/>
                  <c:y val="3.64800685375355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800" baseline="0"/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>
                  <c15:layout>
                    <c:manualLayout>
                      <c:w val="6.740385269852131E-2"/>
                      <c:h val="4.48913821636197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2E2-4D31-ADC7-8A4C1833EC8D}"/>
                </c:ext>
              </c:extLst>
            </c:dLbl>
            <c:dLbl>
              <c:idx val="6"/>
              <c:layout>
                <c:manualLayout>
                  <c:x val="2.1674315403425438E-2"/>
                  <c:y val="-2.46795915686410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800" baseline="0"/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>
                  <c15:layout>
                    <c:manualLayout>
                      <c:w val="7.0864205859540716E-2"/>
                      <c:h val="4.05809870787254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D2E2-4D31-ADC7-8A4C1833EC8D}"/>
                </c:ext>
              </c:extLst>
            </c:dLbl>
            <c:dLbl>
              <c:idx val="7"/>
              <c:layout>
                <c:manualLayout>
                  <c:x val="-2.3861167446799669E-2"/>
                  <c:y val="-6.1211457905001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2E2-4D31-ADC7-8A4C1833EC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aseline="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.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'List 7'!$A$39:$A$46</c:f>
              <c:strCache>
                <c:ptCount val="8"/>
                <c:pt idx="0">
                  <c:v>Prihodi od poreza</c:v>
                </c:pt>
                <c:pt idx="1">
                  <c:v>Pomoći iz inozemstva i od subjekata unutar općeg proračuna</c:v>
                </c:pt>
                <c:pt idx="2">
                  <c:v>Prihodi od imovine</c:v>
                </c:pt>
                <c:pt idx="3">
                  <c:v>Prihodi od upravnih i administrativnih pristojbi, pristojbi po posebnim propisima i naknadama</c:v>
                </c:pt>
                <c:pt idx="4">
                  <c:v>Prihodi od prodaje proizvoda i robe te pruženih usluga, prihodi od donacija te povrati po protestiranim jamstvima</c:v>
                </c:pt>
                <c:pt idx="5">
                  <c:v>Kazne, upravne mjere i ostali prihodi</c:v>
                </c:pt>
                <c:pt idx="6">
                  <c:v>Prihodi od prodaje neproizvedene dugotrajne imovine</c:v>
                </c:pt>
                <c:pt idx="7">
                  <c:v>Prihodi od prodaje proizvedene dugotrajne imovine</c:v>
                </c:pt>
              </c:strCache>
            </c:strRef>
          </c:cat>
          <c:val>
            <c:numRef>
              <c:f>'List 7'!$D$39:$D$46</c:f>
              <c:numCache>
                <c:formatCode>#,##0.00</c:formatCode>
                <c:ptCount val="8"/>
                <c:pt idx="0">
                  <c:v>5436689.3300000001</c:v>
                </c:pt>
                <c:pt idx="1">
                  <c:v>10966589.390000001</c:v>
                </c:pt>
                <c:pt idx="2">
                  <c:v>265118.78000000003</c:v>
                </c:pt>
                <c:pt idx="3">
                  <c:v>2101826.88</c:v>
                </c:pt>
                <c:pt idx="4">
                  <c:v>169421.01</c:v>
                </c:pt>
                <c:pt idx="5">
                  <c:v>11042.6</c:v>
                </c:pt>
                <c:pt idx="6">
                  <c:v>307311.78000000003</c:v>
                </c:pt>
                <c:pt idx="7">
                  <c:v>1827.76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2E2-4D31-ADC7-8A4C1833EC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4954237082931019"/>
          <c:y val="8.3352442278677594E-2"/>
          <c:w val="0.24298939416664106"/>
          <c:h val="0.90924365110149141"/>
        </c:manualLayout>
      </c:layout>
      <c:overlay val="0"/>
      <c:txPr>
        <a:bodyPr/>
        <a:lstStyle/>
        <a:p>
          <a:pPr lvl="0">
            <a:defRPr sz="900" b="0" baseline="0">
              <a:solidFill>
                <a:srgbClr val="1A1A1A"/>
              </a:solidFill>
              <a:latin typeface="+mn-lt"/>
            </a:defRPr>
          </a:pPr>
          <a:endParaRPr lang="sr-Latn-RS"/>
        </a:p>
      </c:txPr>
    </c:legend>
    <c:plotVisOnly val="1"/>
    <c:dispBlanksAs val="zero"/>
    <c:showDLblsOverMax val="1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lvl="0">
              <a:defRPr sz="1200" b="1" i="0">
                <a:solidFill>
                  <a:srgbClr val="757575"/>
                </a:solidFill>
                <a:latin typeface="+mn-lt"/>
              </a:defRPr>
            </a:pPr>
            <a:r>
              <a:rPr lang="hr-HR" sz="1200" b="1" i="0">
                <a:solidFill>
                  <a:srgbClr val="757575"/>
                </a:solidFill>
                <a:latin typeface="+mn-lt"/>
              </a:rPr>
              <a:t>Izvršenje rashoda i izdataka proračuna Grada Virovitice i proračunskih korisnika za I.-VI.2026. godine</a:t>
            </a:r>
          </a:p>
        </c:rich>
      </c:tx>
      <c:layout>
        <c:manualLayout>
          <c:xMode val="edge"/>
          <c:yMode val="edge"/>
          <c:x val="5.9217009638501059E-2"/>
          <c:y val="3.5733592426910647E-2"/>
        </c:manualLayout>
      </c:layout>
      <c:overlay val="0"/>
    </c:title>
    <c:autoTitleDeleted val="0"/>
    <c:plotArea>
      <c:layout>
        <c:manualLayout>
          <c:xMode val="edge"/>
          <c:yMode val="edge"/>
          <c:x val="2.1491228070175436E-2"/>
          <c:y val="0.11576576576576579"/>
          <c:w val="0.98377192982456141"/>
          <c:h val="0.8342342342342341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4285F4"/>
              </a:solidFill>
            </c:spPr>
            <c:extLst>
              <c:ext xmlns:c16="http://schemas.microsoft.com/office/drawing/2014/chart" uri="{C3380CC4-5D6E-409C-BE32-E72D297353CC}">
                <c16:uniqueId val="{00000001-6CA9-428E-B84E-7E9676074321}"/>
              </c:ext>
            </c:extLst>
          </c:dPt>
          <c:dPt>
            <c:idx val="1"/>
            <c:bubble3D val="0"/>
            <c:spPr>
              <a:solidFill>
                <a:srgbClr val="EA4335"/>
              </a:solidFill>
            </c:spPr>
            <c:extLst>
              <c:ext xmlns:c16="http://schemas.microsoft.com/office/drawing/2014/chart" uri="{C3380CC4-5D6E-409C-BE32-E72D297353CC}">
                <c16:uniqueId val="{00000003-6CA9-428E-B84E-7E9676074321}"/>
              </c:ext>
            </c:extLst>
          </c:dPt>
          <c:dPt>
            <c:idx val="2"/>
            <c:bubble3D val="0"/>
            <c:spPr>
              <a:solidFill>
                <a:srgbClr val="FBBC04"/>
              </a:solidFill>
            </c:spPr>
            <c:extLst>
              <c:ext xmlns:c16="http://schemas.microsoft.com/office/drawing/2014/chart" uri="{C3380CC4-5D6E-409C-BE32-E72D297353CC}">
                <c16:uniqueId val="{00000005-6CA9-428E-B84E-7E9676074321}"/>
              </c:ext>
            </c:extLst>
          </c:dPt>
          <c:dPt>
            <c:idx val="3"/>
            <c:bubble3D val="0"/>
            <c:spPr>
              <a:solidFill>
                <a:srgbClr val="34A853"/>
              </a:solidFill>
            </c:spPr>
            <c:extLst>
              <c:ext xmlns:c16="http://schemas.microsoft.com/office/drawing/2014/chart" uri="{C3380CC4-5D6E-409C-BE32-E72D297353CC}">
                <c16:uniqueId val="{00000007-6CA9-428E-B84E-7E9676074321}"/>
              </c:ext>
            </c:extLst>
          </c:dPt>
          <c:dPt>
            <c:idx val="4"/>
            <c:bubble3D val="0"/>
            <c:spPr>
              <a:solidFill>
                <a:srgbClr val="FF6D01"/>
              </a:solidFill>
            </c:spPr>
            <c:extLst>
              <c:ext xmlns:c16="http://schemas.microsoft.com/office/drawing/2014/chart" uri="{C3380CC4-5D6E-409C-BE32-E72D297353CC}">
                <c16:uniqueId val="{00000009-6CA9-428E-B84E-7E9676074321}"/>
              </c:ext>
            </c:extLst>
          </c:dPt>
          <c:dPt>
            <c:idx val="5"/>
            <c:bubble3D val="0"/>
            <c:spPr>
              <a:solidFill>
                <a:srgbClr val="46BDC6"/>
              </a:solidFill>
            </c:spPr>
            <c:extLst>
              <c:ext xmlns:c16="http://schemas.microsoft.com/office/drawing/2014/chart" uri="{C3380CC4-5D6E-409C-BE32-E72D297353CC}">
                <c16:uniqueId val="{0000000B-6CA9-428E-B84E-7E9676074321}"/>
              </c:ext>
            </c:extLst>
          </c:dPt>
          <c:dPt>
            <c:idx val="6"/>
            <c:bubble3D val="0"/>
            <c:spPr>
              <a:solidFill>
                <a:srgbClr val="7BAAF7"/>
              </a:solidFill>
            </c:spPr>
            <c:extLst>
              <c:ext xmlns:c16="http://schemas.microsoft.com/office/drawing/2014/chart" uri="{C3380CC4-5D6E-409C-BE32-E72D297353CC}">
                <c16:uniqueId val="{0000000D-6CA9-428E-B84E-7E9676074321}"/>
              </c:ext>
            </c:extLst>
          </c:dPt>
          <c:dPt>
            <c:idx val="7"/>
            <c:bubble3D val="0"/>
            <c:spPr>
              <a:solidFill>
                <a:srgbClr val="F07B72"/>
              </a:solidFill>
            </c:spPr>
            <c:extLst>
              <c:ext xmlns:c16="http://schemas.microsoft.com/office/drawing/2014/chart" uri="{C3380CC4-5D6E-409C-BE32-E72D297353CC}">
                <c16:uniqueId val="{0000000F-6CA9-428E-B84E-7E9676074321}"/>
              </c:ext>
            </c:extLst>
          </c:dPt>
          <c:dPt>
            <c:idx val="8"/>
            <c:bubble3D val="0"/>
            <c:spPr>
              <a:solidFill>
                <a:srgbClr val="FCD04F"/>
              </a:solidFill>
            </c:spPr>
            <c:extLst>
              <c:ext xmlns:c16="http://schemas.microsoft.com/office/drawing/2014/chart" uri="{C3380CC4-5D6E-409C-BE32-E72D297353CC}">
                <c16:uniqueId val="{00000011-6CA9-428E-B84E-7E9676074321}"/>
              </c:ext>
            </c:extLst>
          </c:dPt>
          <c:dPt>
            <c:idx val="9"/>
            <c:bubble3D val="0"/>
            <c:spPr>
              <a:solidFill>
                <a:srgbClr val="71C287"/>
              </a:solidFill>
            </c:spPr>
            <c:extLst>
              <c:ext xmlns:c16="http://schemas.microsoft.com/office/drawing/2014/chart" uri="{C3380CC4-5D6E-409C-BE32-E72D297353CC}">
                <c16:uniqueId val="{00000013-6CA9-428E-B84E-7E9676074321}"/>
              </c:ext>
            </c:extLst>
          </c:dPt>
          <c:dPt>
            <c:idx val="10"/>
            <c:bubble3D val="0"/>
            <c:spPr>
              <a:solidFill>
                <a:srgbClr val="FF994D"/>
              </a:solidFill>
            </c:spPr>
            <c:extLst>
              <c:ext xmlns:c16="http://schemas.microsoft.com/office/drawing/2014/chart" uri="{C3380CC4-5D6E-409C-BE32-E72D297353CC}">
                <c16:uniqueId val="{00000015-6CA9-428E-B84E-7E9676074321}"/>
              </c:ext>
            </c:extLst>
          </c:dPt>
          <c:dLbls>
            <c:dLbl>
              <c:idx val="2"/>
              <c:layout>
                <c:manualLayout>
                  <c:x val="1.9064116077901403E-2"/>
                  <c:y val="-4.553585252346900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800" baseline="0"/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662795823573414E-2"/>
                      <c:h val="4.674855396218434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CA9-428E-B84E-7E9676074321}"/>
                </c:ext>
              </c:extLst>
            </c:dLbl>
            <c:dLbl>
              <c:idx val="3"/>
              <c:layout>
                <c:manualLayout>
                  <c:x val="8.1871345029239772E-3"/>
                  <c:y val="-2.34234234234234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800" baseline="0"/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9190035456094306E-2"/>
                      <c:h val="2.702702702702702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CA9-428E-B84E-7E9676074321}"/>
                </c:ext>
              </c:extLst>
            </c:dLbl>
            <c:dLbl>
              <c:idx val="4"/>
              <c:layout>
                <c:manualLayout>
                  <c:x val="1.1695906432748538E-3"/>
                  <c:y val="6.126126126126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A9-428E-B84E-7E9676074321}"/>
                </c:ext>
              </c:extLst>
            </c:dLbl>
            <c:dLbl>
              <c:idx val="5"/>
              <c:layout>
                <c:manualLayout>
                  <c:x val="2.2222222222222223E-2"/>
                  <c:y val="-5.7657657657657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A9-428E-B84E-7E9676074321}"/>
                </c:ext>
              </c:extLst>
            </c:dLbl>
            <c:dLbl>
              <c:idx val="6"/>
              <c:layout>
                <c:manualLayout>
                  <c:x val="-8.1871345029239772E-3"/>
                  <c:y val="1.08108108108106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CA9-428E-B84E-7E9676074321}"/>
                </c:ext>
              </c:extLst>
            </c:dLbl>
            <c:dLbl>
              <c:idx val="7"/>
              <c:layout>
                <c:manualLayout>
                  <c:x val="7.0175438596491229E-3"/>
                  <c:y val="-2.8828828828828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CA9-428E-B84E-7E96760743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aseline="0"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'List 7'!$B$4:$B$14</c:f>
              <c:strCache>
                <c:ptCount val="11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Rashodi za donacije, kazne, naknade šteta i kapitalne pomoći</c:v>
                </c:pt>
                <c:pt idx="7">
                  <c:v>Rashodi za nabavu neproizvedene dugotrajne imovine</c:v>
                </c:pt>
                <c:pt idx="8">
                  <c:v>Rashodi za nabavu proizvedene dugotrajne imovine</c:v>
                </c:pt>
                <c:pt idx="9">
                  <c:v>Rashodi za nabavu plemenitih metala i ostalih pohranjenih vrijednosti</c:v>
                </c:pt>
                <c:pt idx="10">
                  <c:v>Rashodi za dodatna ulaganja na nefinancijskoj imovini</c:v>
                </c:pt>
              </c:strCache>
            </c:strRef>
          </c:cat>
          <c:val>
            <c:numRef>
              <c:f>'List 7'!$D$4:$D$14</c:f>
              <c:numCache>
                <c:formatCode>#,##0.00</c:formatCode>
                <c:ptCount val="11"/>
                <c:pt idx="0">
                  <c:v>9370636.7699999996</c:v>
                </c:pt>
                <c:pt idx="1">
                  <c:v>4105036.33</c:v>
                </c:pt>
                <c:pt idx="2">
                  <c:v>53149.56</c:v>
                </c:pt>
                <c:pt idx="3" formatCode="General">
                  <c:v>0</c:v>
                </c:pt>
                <c:pt idx="4">
                  <c:v>41500</c:v>
                </c:pt>
                <c:pt idx="5">
                  <c:v>279958.98</c:v>
                </c:pt>
                <c:pt idx="6">
                  <c:v>922052.47</c:v>
                </c:pt>
                <c:pt idx="7">
                  <c:v>10048.48</c:v>
                </c:pt>
                <c:pt idx="8">
                  <c:v>5991442.7599999998</c:v>
                </c:pt>
                <c:pt idx="9" formatCode="General">
                  <c:v>80</c:v>
                </c:pt>
                <c:pt idx="10">
                  <c:v>2276930.5299999998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6CA9-428E-B84E-7E9676074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3884568761799385"/>
          <c:y val="9.6801949181457875E-2"/>
          <c:w val="0.25275096663700519"/>
          <c:h val="0.8922275323761405"/>
        </c:manualLayout>
      </c:layout>
      <c:overlay val="0"/>
      <c:txPr>
        <a:bodyPr/>
        <a:lstStyle/>
        <a:p>
          <a:pPr lvl="0">
            <a:defRPr b="0">
              <a:solidFill>
                <a:srgbClr val="1A1A1A"/>
              </a:solidFill>
              <a:latin typeface="+mn-lt"/>
            </a:defRPr>
          </a:pPr>
          <a:endParaRPr lang="sr-Latn-RS"/>
        </a:p>
      </c:txPr>
    </c:legend>
    <c:plotVisOnly val="1"/>
    <c:dispBlanksAs val="zero"/>
    <c:showDLblsOverMax val="1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4B7A5-6C98-4221-8FAE-5CA435078BDD}" type="datetimeFigureOut">
              <a:rPr lang="hr-HR" smtClean="0"/>
              <a:t>6.10.2026.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C6A29-F278-4ED0-B0E9-6C344E0B5CA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397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713304-A07E-9EA8-3C8D-650876C8A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012B224-1F64-854F-5666-3C92FC4A1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FF0D332-3AFF-0CE6-8D8E-58E30CE62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98D40-1AEB-4002-9CE8-3265948288CD}" type="datetime1">
              <a:rPr lang="hr-HR" smtClean="0"/>
              <a:t>6.10.2026.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29A1D0F-EB3E-319D-FFE8-267C0EFC5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85D7220-94E2-9652-D0C3-50F9469A4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61269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BEC330C-1F0F-3A56-470D-EDDC7A0B5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8C3E6AD-256B-86BA-016B-58219FA1A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A104317-EB9A-C086-D03C-62EA937E4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B0C09-FE01-437A-B0B4-8530D7CB7D1C}" type="datetime1">
              <a:rPr lang="hr-HR" smtClean="0"/>
              <a:t>6.10.2026.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F39386B-D80E-D867-57B4-0617594DD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DAF5DFC-1860-76B3-2FEF-2D1A0E4C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83863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B1650C-593D-463C-253F-16FDE6614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453D8DEE-BE9C-5A36-BAD6-A24747EF2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49D819A-069F-EF7D-C732-9090580D5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84F4-8E3E-457D-AF12-D3AED680B740}" type="datetime1">
              <a:rPr lang="hr-HR" smtClean="0"/>
              <a:t>6.10.2026.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7FA18BD-8BB5-CF25-897B-D63C6BF53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7CD2077-8C62-AA53-0A34-D45C816BF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034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A504C53-A680-EE4F-4412-9A72A0FDC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6E3B77-AF79-810D-8D07-EBA71CE4E9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60D5595B-8C62-1AF6-51F9-3CCCEF6EF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B98CBAD-09B4-45E9-2C24-A34E091B4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AF93-BE03-4160-9226-C9DB06173CD8}" type="datetime1">
              <a:rPr lang="hr-HR" smtClean="0"/>
              <a:t>6.10.2026.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1967296-E4F6-C14F-CA6F-9AE3BCE1E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1B1C67B-B568-1F84-5138-74F05010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33003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A8F405-6254-772B-7FF2-13A6BD6E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4091952-60F5-9384-E000-3F3465F0A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456A567-5D7E-1CB9-15E9-60449C5A8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5FA829C9-1CB2-F7DF-1929-6CBB02810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8295B288-4052-608A-001E-625E563A78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CC85E909-8890-343C-4CFF-3EA85071C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EFC02-4875-484A-AF44-9B4F4BF215AE}" type="datetime1">
              <a:rPr lang="hr-HR" smtClean="0"/>
              <a:t>6.10.2026.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DE430C3F-E7BD-418D-4A78-6A30EEA54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A246034C-BD1D-989E-E795-11F50C48C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53236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1C1A146-6AA1-727C-4ED5-0E574CF89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FB65BB71-0896-2645-5756-F35229AB7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EDC82-03C9-4AB9-8EF6-901FBFEC7584}" type="datetime1">
              <a:rPr lang="hr-HR" smtClean="0"/>
              <a:t>6.10.2026.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2F081885-7B5A-7A40-6F35-F87D90FE2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BC3F22DB-0E2C-C67A-7F5D-660857D19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24384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4BADD47-76B1-4B90-FC67-0013CD66C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357-4DDC-4B34-AA80-EEAB93D5152F}" type="datetime1">
              <a:rPr lang="hr-HR" smtClean="0"/>
              <a:t>6.10.2026.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45EE38A4-D712-34F3-45F8-98D52D77E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1530490-7DE0-9415-0A5D-A98A802D4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899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5FEBC15-C479-58C9-5159-FD9121049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E4F441D-5940-884B-E346-1F4F38A91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9FF3E15-3D2D-4725-E0BA-577EC279D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04F35ED-10D7-1A85-D004-204D3E48D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1DD3F-5C25-4411-B2E5-5F28C490E61C}" type="datetime1">
              <a:rPr lang="hr-HR" smtClean="0"/>
              <a:t>6.10.2026.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6046218-7F3D-A8D1-590F-D007F6325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887C3FE-5D3A-51D6-8884-835A900F4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0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1DBDB8-A78C-CD93-3F68-0F597AC6B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CB7F8A4C-15AA-8F2A-F4FE-D6F46B47A6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6BAE3FC-874F-50E0-845F-B17969519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0A81969-806E-2C20-9DE1-965092652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229D-26DC-4B57-8BA0-854B964886F3}" type="datetime1">
              <a:rPr lang="hr-HR" smtClean="0"/>
              <a:t>6.10.2026.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6FAD979-9550-D55D-F08B-65B76F381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E4B73EC-8AB7-F9C5-DD53-3B0DDC277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043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5B88E8-017E-AAFF-BC46-9B10588FC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A520611E-8763-4D41-C40C-DC795D2060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3BA2202-50E0-5120-00D3-838FC0FDD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8F48-2960-4C27-A60D-1F78928F42A8}" type="datetime1">
              <a:rPr lang="hr-HR" smtClean="0"/>
              <a:t>6.10.2026.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3D63A1F-4CDD-3CBE-67D5-41C545C5C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E91F6FB-6A7A-9FB1-2C94-8D4AD213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2670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8A852B8C-86D4-E0F6-3BBE-B36514F5E9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1976179C-C4EA-EA12-F673-FCD54CE0A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94328D5-7F9F-FC50-EB68-71F9FE32F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A33DD-1975-44F5-8FB0-72992843B9A6}" type="datetime1">
              <a:rPr lang="hr-HR" smtClean="0"/>
              <a:t>6.10.2026.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83B3F6C-B616-3750-ED7A-F501BAD5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3E675E9-B19D-B61D-5C89-25C559087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803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32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EB1AB771-B40D-4BCA-9E8A-8C766DEA3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967F48C-2756-AF00-1D1F-93FC516AD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4C0E5F0-69E9-A1CA-D5DD-8490CCFD4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3F6024-0530-4B3D-8081-C2E83629BE63}" type="datetime1">
              <a:rPr lang="hr-HR" smtClean="0"/>
              <a:t>6.10.2026.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866F2A5-2F6E-5E1A-9DC5-36F51F98F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30324C5-E08F-D947-DD73-70E4F4B83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AE6A32-94CF-4BDA-8E81-32285587883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3530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irovitica.hr/polugodisnji-izvjestaj-o-izvrsenju-proracuna-grada-virovitice-za-2026-godinu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grad@virovitica.h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virovitica.hr/" TargetMode="External"/><Relationship Id="rId4" Type="http://schemas.openxmlformats.org/officeDocument/2006/relationships/hyperlink" Target="mailto:gradonacelnik@virovitica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100000">
              <a:srgbClr val="88D8F7"/>
            </a:gs>
            <a:gs pos="53928">
              <a:srgbClr val="A3E1F9"/>
            </a:gs>
            <a:gs pos="6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E85C626-4F0F-8990-35B7-476E42F1C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56445"/>
          </a:xfr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/>
          </a:bodyPr>
          <a:lstStyle/>
          <a:p>
            <a: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VODIČ ZA GRAĐANE </a:t>
            </a:r>
            <a:b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POLUGODIŠNJI IZVJEŠTAJ O IZVRŠENJU PRORAČUNA GRADA VIROVITICE ZA 2026. GODINU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C4FB393-EAB7-6B5D-B77D-2A85E8A1A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54" y="143348"/>
            <a:ext cx="1209675" cy="1209675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C946652A-E1CB-C7E2-FA76-7073F8CB5AF0}"/>
              </a:ext>
            </a:extLst>
          </p:cNvPr>
          <p:cNvSpPr txBox="1"/>
          <p:nvPr/>
        </p:nvSpPr>
        <p:spPr>
          <a:xfrm>
            <a:off x="4883284" y="5466945"/>
            <a:ext cx="3706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b="1" dirty="0"/>
              <a:t>GRADSKO VIJEĆE,     RUJNA 2026.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4813BC44-86A9-8EE9-AF4F-16BB20F80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9500" y="5967963"/>
            <a:ext cx="1593326" cy="170190"/>
          </a:xfrm>
          <a:prstGeom prst="rect">
            <a:avLst/>
          </a:prstGeom>
        </p:spPr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8AB5114F-A14B-FFAC-1CB3-1746BFDE9735}"/>
              </a:ext>
            </a:extLst>
          </p:cNvPr>
          <p:cNvSpPr txBox="1"/>
          <p:nvPr/>
        </p:nvSpPr>
        <p:spPr>
          <a:xfrm>
            <a:off x="565854" y="1478604"/>
            <a:ext cx="15255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 VIROVITICA</a:t>
            </a:r>
          </a:p>
        </p:txBody>
      </p:sp>
    </p:spTree>
    <p:extLst>
      <p:ext uri="{BB962C8B-B14F-4D97-AF65-F5344CB8AC3E}">
        <p14:creationId xmlns:p14="http://schemas.microsoft.com/office/powerpoint/2010/main" val="107408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5000">
              <a:schemeClr val="accent4">
                <a:lumMod val="45000"/>
                <a:lumOff val="55000"/>
              </a:schemeClr>
            </a:gs>
            <a:gs pos="96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lačić za govor: pravokutnik sa zaobljenim kutovima 1">
            <a:extLst>
              <a:ext uri="{FF2B5EF4-FFF2-40B4-BE49-F238E27FC236}">
                <a16:creationId xmlns:a16="http://schemas.microsoft.com/office/drawing/2014/main" id="{91549A11-2CE5-0184-AA71-67010C58738A}"/>
              </a:ext>
            </a:extLst>
          </p:cNvPr>
          <p:cNvSpPr/>
          <p:nvPr/>
        </p:nvSpPr>
        <p:spPr>
          <a:xfrm>
            <a:off x="924128" y="476655"/>
            <a:ext cx="10680969" cy="807396"/>
          </a:xfrm>
          <a:prstGeom prst="wedgeRoundRectCallout">
            <a:avLst/>
          </a:prstGeom>
          <a:gradFill flip="none" rotWithShape="1">
            <a:gsLst>
              <a:gs pos="29000">
                <a:schemeClr val="bg1"/>
              </a:gs>
              <a:gs pos="96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Upravno tijelo za financije izrađuje Polugodišnji izvještaj o izvršenju proračuna i dostavlja ga Gradonačelniku do 15. rujna tekuće godine za prethodnu godinu.</a:t>
            </a:r>
            <a:endParaRPr lang="hr-HR" dirty="0"/>
          </a:p>
        </p:txBody>
      </p:sp>
      <p:sp>
        <p:nvSpPr>
          <p:cNvPr id="3" name="Oblačić za govor: pravokutnik sa zaobljenim kutovima 2">
            <a:extLst>
              <a:ext uri="{FF2B5EF4-FFF2-40B4-BE49-F238E27FC236}">
                <a16:creationId xmlns:a16="http://schemas.microsoft.com/office/drawing/2014/main" id="{B5AE2DBB-D965-2F8D-E2DA-AE4B90CFECB6}"/>
              </a:ext>
            </a:extLst>
          </p:cNvPr>
          <p:cNvSpPr/>
          <p:nvPr/>
        </p:nvSpPr>
        <p:spPr>
          <a:xfrm>
            <a:off x="924128" y="1575882"/>
            <a:ext cx="10680969" cy="661480"/>
          </a:xfrm>
          <a:prstGeom prst="wedgeRoundRectCallou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Gradonačelnik podnosi predstavničkom tijelu (Gradskom vijeću) na donošenje Polugodišnji izvještaj o izvršenju proračuna do 31. rujna tekuće godine za prethodnu godinu.</a:t>
            </a:r>
            <a:endParaRPr lang="hr-HR" dirty="0"/>
          </a:p>
        </p:txBody>
      </p:sp>
      <p:sp>
        <p:nvSpPr>
          <p:cNvPr id="4" name="Oblačić za govor: pravokutnik sa zaobljenim kutovima 3">
            <a:extLst>
              <a:ext uri="{FF2B5EF4-FFF2-40B4-BE49-F238E27FC236}">
                <a16:creationId xmlns:a16="http://schemas.microsoft.com/office/drawing/2014/main" id="{AD4EB176-EB22-B942-1F87-24607F7980B9}"/>
              </a:ext>
            </a:extLst>
          </p:cNvPr>
          <p:cNvSpPr/>
          <p:nvPr/>
        </p:nvSpPr>
        <p:spPr>
          <a:xfrm>
            <a:off x="924128" y="2529193"/>
            <a:ext cx="10680969" cy="899807"/>
          </a:xfrm>
          <a:prstGeom prst="wedgeRoundRectCallout">
            <a:avLst/>
          </a:prstGeom>
          <a:gradFill flip="none" rotWithShape="1">
            <a:gsLst>
              <a:gs pos="32000">
                <a:schemeClr val="accent3">
                  <a:lumMod val="5000"/>
                  <a:lumOff val="95000"/>
                </a:schemeClr>
              </a:gs>
              <a:gs pos="10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dirty="0">
                <a:solidFill>
                  <a:schemeClr val="tx1"/>
                </a:solidFill>
              </a:rPr>
              <a:t>Polugodišnji izvještaj o izvršenju proračuna dostavlja se Ministarstvu financija u roku od 15 dana nakon što ga donese predstavničko tijelo, a ukoliko ga ne donese, onda se mora dostaviti u roku od 60 dana od dana podnošenja. </a:t>
            </a:r>
          </a:p>
        </p:txBody>
      </p:sp>
      <p:sp>
        <p:nvSpPr>
          <p:cNvPr id="5" name="Oblačić za govor: pravokutnik sa zaobljenim kutovima 4">
            <a:extLst>
              <a:ext uri="{FF2B5EF4-FFF2-40B4-BE49-F238E27FC236}">
                <a16:creationId xmlns:a16="http://schemas.microsoft.com/office/drawing/2014/main" id="{F1901E51-B428-1C47-7319-15559644B7A6}"/>
              </a:ext>
            </a:extLst>
          </p:cNvPr>
          <p:cNvSpPr/>
          <p:nvPr/>
        </p:nvSpPr>
        <p:spPr>
          <a:xfrm>
            <a:off x="1021404" y="3822970"/>
            <a:ext cx="10466962" cy="797669"/>
          </a:xfrm>
          <a:prstGeom prst="wedgeRoundRectCallout">
            <a:avLst/>
          </a:prstGeom>
          <a:gradFill flip="none" rotWithShape="1">
            <a:gsLst>
              <a:gs pos="57000">
                <a:schemeClr val="accent5">
                  <a:lumMod val="5000"/>
                  <a:lumOff val="95000"/>
                </a:schemeClr>
              </a:gs>
              <a:gs pos="99000">
                <a:schemeClr val="accent5">
                  <a:lumMod val="45000"/>
                  <a:lumOff val="55000"/>
                </a:schemeClr>
              </a:gs>
              <a:gs pos="98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Upravno tijelo za financije objavljuje prijedlog Polugodišnjeg izvještaja o izvršenju proračuna na svojim web stranicama u trenutku podnošenja Gradonačelniku, a nakon što ga donese predstavničko tijelo, objavljuje se u Službenom glasniku Grada Virovitice</a:t>
            </a:r>
          </a:p>
        </p:txBody>
      </p:sp>
      <p:sp>
        <p:nvSpPr>
          <p:cNvPr id="6" name="Oblačić za govor: pravokutnik sa zaobljenim kutovima 5">
            <a:extLst>
              <a:ext uri="{FF2B5EF4-FFF2-40B4-BE49-F238E27FC236}">
                <a16:creationId xmlns:a16="http://schemas.microsoft.com/office/drawing/2014/main" id="{FD236C6F-A9C6-51F6-FBC4-33ECC99C4F1A}"/>
              </a:ext>
            </a:extLst>
          </p:cNvPr>
          <p:cNvSpPr/>
          <p:nvPr/>
        </p:nvSpPr>
        <p:spPr>
          <a:xfrm>
            <a:off x="2937753" y="4970834"/>
            <a:ext cx="6750996" cy="1410511"/>
          </a:xfrm>
          <a:prstGeom prst="wedgeRoundRectCallout">
            <a:avLst>
              <a:gd name="adj1" fmla="val -21986"/>
              <a:gd name="adj2" fmla="val 49397"/>
              <a:gd name="adj3" fmla="val 16667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  <a:alpha val="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Polugodišnji izvještaj o izvršenju proračuna sadrži: </a:t>
            </a:r>
          </a:p>
          <a:p>
            <a:pPr algn="ctr"/>
            <a:r>
              <a:rPr lang="hr-H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▪ Opći dio</a:t>
            </a:r>
          </a:p>
          <a:p>
            <a:pPr algn="ctr"/>
            <a:r>
              <a:rPr lang="hr-H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▪ Posebni dio</a:t>
            </a:r>
          </a:p>
          <a:p>
            <a:pPr algn="ctr"/>
            <a:r>
              <a:rPr lang="hr-H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▪Obrazloženje i posebne izvještaje</a:t>
            </a:r>
          </a:p>
          <a:p>
            <a:pPr algn="ctr"/>
            <a:endParaRPr lang="hr-H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137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81000">
              <a:schemeClr val="accent4">
                <a:lumMod val="45000"/>
                <a:lumOff val="55000"/>
              </a:schemeClr>
            </a:gs>
            <a:gs pos="97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9EF5A46F-DEFE-F58C-7E7A-7FB7A3633499}"/>
              </a:ext>
            </a:extLst>
          </p:cNvPr>
          <p:cNvSpPr txBox="1"/>
          <p:nvPr/>
        </p:nvSpPr>
        <p:spPr>
          <a:xfrm>
            <a:off x="1536969" y="418289"/>
            <a:ext cx="9572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IZVRŠENJE PRORAČUNA GRADA VIROVITICE ZA I.-VI. 2026. GODINE</a:t>
            </a:r>
          </a:p>
        </p:txBody>
      </p:sp>
      <p:graphicFrame>
        <p:nvGraphicFramePr>
          <p:cNvPr id="7" name="Tablica 6">
            <a:extLst>
              <a:ext uri="{FF2B5EF4-FFF2-40B4-BE49-F238E27FC236}">
                <a16:creationId xmlns:a16="http://schemas.microsoft.com/office/drawing/2014/main" id="{8950F6B9-02F0-7DED-1AAB-FCBD594E8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105146"/>
              </p:ext>
            </p:extLst>
          </p:nvPr>
        </p:nvGraphicFramePr>
        <p:xfrm>
          <a:off x="1663429" y="1352146"/>
          <a:ext cx="9163454" cy="4262688"/>
        </p:xfrm>
        <a:graphic>
          <a:graphicData uri="http://schemas.openxmlformats.org/drawingml/2006/table">
            <a:tbl>
              <a:tblPr/>
              <a:tblGrid>
                <a:gridCol w="593317">
                  <a:extLst>
                    <a:ext uri="{9D8B030D-6E8A-4147-A177-3AD203B41FA5}">
                      <a16:colId xmlns:a16="http://schemas.microsoft.com/office/drawing/2014/main" val="710760885"/>
                    </a:ext>
                  </a:extLst>
                </a:gridCol>
                <a:gridCol w="1133895">
                  <a:extLst>
                    <a:ext uri="{9D8B030D-6E8A-4147-A177-3AD203B41FA5}">
                      <a16:colId xmlns:a16="http://schemas.microsoft.com/office/drawing/2014/main" val="3289101595"/>
                    </a:ext>
                  </a:extLst>
                </a:gridCol>
                <a:gridCol w="3388500">
                  <a:extLst>
                    <a:ext uri="{9D8B030D-6E8A-4147-A177-3AD203B41FA5}">
                      <a16:colId xmlns:a16="http://schemas.microsoft.com/office/drawing/2014/main" val="4250655600"/>
                    </a:ext>
                  </a:extLst>
                </a:gridCol>
                <a:gridCol w="870199">
                  <a:extLst>
                    <a:ext uri="{9D8B030D-6E8A-4147-A177-3AD203B41FA5}">
                      <a16:colId xmlns:a16="http://schemas.microsoft.com/office/drawing/2014/main" val="572734514"/>
                    </a:ext>
                  </a:extLst>
                </a:gridCol>
                <a:gridCol w="896568">
                  <a:extLst>
                    <a:ext uri="{9D8B030D-6E8A-4147-A177-3AD203B41FA5}">
                      <a16:colId xmlns:a16="http://schemas.microsoft.com/office/drawing/2014/main" val="3391207118"/>
                    </a:ext>
                  </a:extLst>
                </a:gridCol>
                <a:gridCol w="896568">
                  <a:extLst>
                    <a:ext uri="{9D8B030D-6E8A-4147-A177-3AD203B41FA5}">
                      <a16:colId xmlns:a16="http://schemas.microsoft.com/office/drawing/2014/main" val="744210496"/>
                    </a:ext>
                  </a:extLst>
                </a:gridCol>
                <a:gridCol w="830644">
                  <a:extLst>
                    <a:ext uri="{9D8B030D-6E8A-4147-A177-3AD203B41FA5}">
                      <a16:colId xmlns:a16="http://schemas.microsoft.com/office/drawing/2014/main" val="2856186143"/>
                    </a:ext>
                  </a:extLst>
                </a:gridCol>
                <a:gridCol w="553763">
                  <a:extLst>
                    <a:ext uri="{9D8B030D-6E8A-4147-A177-3AD203B41FA5}">
                      <a16:colId xmlns:a16="http://schemas.microsoft.com/office/drawing/2014/main" val="1736517075"/>
                    </a:ext>
                  </a:extLst>
                </a:gridCol>
              </a:tblGrid>
              <a:tr h="3707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Izvršenje I-VI. 2025.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Rebalans II. 2026.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Izvršenje I-VI. 2026.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  3/1*100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  3/2*100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26407"/>
                  </a:ext>
                </a:extLst>
              </a:tr>
              <a:tr h="1990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5880225"/>
                  </a:ext>
                </a:extLst>
              </a:tr>
              <a:tr h="283681">
                <a:tc gridSpan="8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A. SAŽETAK RAČUNA PRIHODA I RASHODA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390663"/>
                  </a:ext>
                </a:extLst>
              </a:tr>
              <a:tr h="19907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UKUPNI PRIHODI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15.713.019,00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71.735.535,00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19.259.827,53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122,57%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26,85%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5013886"/>
                  </a:ext>
                </a:extLst>
              </a:tr>
              <a:tr h="1990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Prihodi poslovanja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15.309.206,74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68.766.615,00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18.950.687,99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123,79%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27,56%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037173"/>
                  </a:ext>
                </a:extLst>
              </a:tr>
              <a:tr h="1990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Prihodi od prodaje nefinancijske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403.812,26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2.968.920,00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309.139,54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76,56%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512987"/>
                  </a:ext>
                </a:extLst>
              </a:tr>
              <a:tr h="19907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UKUPNI RASHODI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17.895.012,75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79.257.243,00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23.050.835,88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128,81%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29,08%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24409"/>
                  </a:ext>
                </a:extLst>
              </a:tr>
              <a:tr h="1990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Rashodi poslovanja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14.566.583,27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31.002.348,00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14.772.334,11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101,41%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47,65%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566643"/>
                  </a:ext>
                </a:extLst>
              </a:tr>
              <a:tr h="1990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Rashodi za nabavu nefinancijske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3.328.429,48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48.254.895,00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8.278.501,77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248,72%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076310"/>
                  </a:ext>
                </a:extLst>
              </a:tr>
              <a:tr h="191609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RAZLIKA - VIŠAK / MANJAK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-2.181.993,75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-7.521.708,00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-3.791.008,35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173,74%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50,40%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275205"/>
                  </a:ext>
                </a:extLst>
              </a:tr>
              <a:tr h="283681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B. SAŽETAK RAČUNA FINANCIRANJA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005138"/>
                  </a:ext>
                </a:extLst>
              </a:tr>
              <a:tr h="1990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Primici od financijske imovine i zaduživanja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12.830.891,00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441.868,45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498161"/>
                  </a:ext>
                </a:extLst>
              </a:tr>
              <a:tr h="1990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Izdaci za financijsku imovinu i otplate zajmova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331.953,23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677.757,00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334.461,20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100,76%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49,35%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3661441"/>
                  </a:ext>
                </a:extLst>
              </a:tr>
              <a:tr h="199075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RAZLIKA PRIMITAKA I IZDATAKA (NETO FINANCIRANJE)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-331.953,23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12.153.134,00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107.407,25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-32,36%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2525629"/>
                  </a:ext>
                </a:extLst>
              </a:tr>
              <a:tr h="1990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7403811"/>
                  </a:ext>
                </a:extLst>
              </a:tr>
              <a:tr h="283681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C. RASPOLOŽIVA SREDSTVA IZ PRETHODNIH GODINA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017421"/>
                  </a:ext>
                </a:extLst>
              </a:tr>
              <a:tr h="199075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PRIJENOS SREDSTAVA IZ PRETHODNE GODINE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2.745.775,96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-4.662.694,20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-169,81%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76013"/>
                  </a:ext>
                </a:extLst>
              </a:tr>
              <a:tr h="460360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VIŠAK / MANJAK + NETO FINANCIRANJE + PRENESENI VIŠAK/MANJAK IZ PRETHODNIH GODINA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231.828,98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-4.631.426,00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-8.346.295,30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-3.600,19%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180,21%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9099709"/>
                  </a:ext>
                </a:extLst>
              </a:tr>
            </a:tbl>
          </a:graphicData>
        </a:graphic>
      </p:graphicFrame>
      <p:sp>
        <p:nvSpPr>
          <p:cNvPr id="8" name="TekstniOkvir 7">
            <a:extLst>
              <a:ext uri="{FF2B5EF4-FFF2-40B4-BE49-F238E27FC236}">
                <a16:creationId xmlns:a16="http://schemas.microsoft.com/office/drawing/2014/main" id="{659C5317-3973-F691-BB12-CADBFB389394}"/>
              </a:ext>
            </a:extLst>
          </p:cNvPr>
          <p:cNvSpPr txBox="1"/>
          <p:nvPr/>
        </p:nvSpPr>
        <p:spPr>
          <a:xfrm>
            <a:off x="1536969" y="5760529"/>
            <a:ext cx="93871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/>
              <a:t>Polugodišnji izvještaj o izvršenju Proračuna Grada Virovitice donesen je na 13. sjednici dana 30.09.2026.godine te je objavljen na internetskoj stranici Grada, na poveznici: </a:t>
            </a:r>
            <a:r>
              <a:rPr lang="hr-HR" sz="1400" u="sng" dirty="0">
                <a:hlinkClick r:id="rId2"/>
              </a:rPr>
              <a:t>https://www.virovitica.hr/polugodisnji-izvjestaj-o-izvrsenju-proracuna-grada-virovitice-za-2026-godinu/</a:t>
            </a:r>
            <a:r>
              <a:rPr lang="hr-H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3057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ica 1">
            <a:extLst>
              <a:ext uri="{FF2B5EF4-FFF2-40B4-BE49-F238E27FC236}">
                <a16:creationId xmlns:a16="http://schemas.microsoft.com/office/drawing/2014/main" id="{10E1D68E-C9E3-0AB2-0F46-5C75CDA27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407501"/>
              </p:ext>
            </p:extLst>
          </p:nvPr>
        </p:nvGraphicFramePr>
        <p:xfrm>
          <a:off x="226980" y="1001949"/>
          <a:ext cx="6776935" cy="45233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95103">
                  <a:extLst>
                    <a:ext uri="{9D8B030D-6E8A-4147-A177-3AD203B41FA5}">
                      <a16:colId xmlns:a16="http://schemas.microsoft.com/office/drawing/2014/main" val="3841255645"/>
                    </a:ext>
                  </a:extLst>
                </a:gridCol>
                <a:gridCol w="2381832">
                  <a:extLst>
                    <a:ext uri="{9D8B030D-6E8A-4147-A177-3AD203B41FA5}">
                      <a16:colId xmlns:a16="http://schemas.microsoft.com/office/drawing/2014/main" val="2300838365"/>
                    </a:ext>
                  </a:extLst>
                </a:gridCol>
              </a:tblGrid>
              <a:tr h="630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PRORAČUNSKI KORISNIK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ctr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Višak/manjak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na dan 30.06.2026.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ctr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64144973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GRAD VIROVITICA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ctr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-5.976.144,02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12561118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DJEČJI VRTIĆ CVRČAK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-318.213,65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12761978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GRADSKI MUZEJ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-3.368,82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2341503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GRADSKO KAZALIŠTE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-155.905,96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97854400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GRADSKA KNJIŽNICA I ČITAONICA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-357.394,08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44030519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OSNOVNA ŠKOLA IVANE BRLIĆ MAŽURANIĆ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-235.322,63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06737731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OSNOVNA ŠKOLA VLADIMIR NAZOR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-912.708,49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3762772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GLAZBENA ŠKOLA JAN VLAŠIMSKY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-119.583,67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16064662"/>
                  </a:ext>
                </a:extLst>
              </a:tr>
              <a:tr h="4960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CENTAR ZA ODGOJ, OBRAZOVANJE I REHABILITACIJU DR. TEREZIJA SALAJ RAKIĆ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-207.892,00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62596157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JAVNA VATROGASNA POSTROJBA GRADA VIROVITICE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-23.642,05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05747163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RAZVOJNA AGENCIJA VTA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-56.564,36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57122608"/>
                  </a:ext>
                </a:extLst>
              </a:tr>
              <a:tr h="4960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JAVNA USTANOVA ZA RAZVOJ TURIZMA I SPORTA - SPOT VIROVITICA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20.444,43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16509281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UKUPNO PRORAČUNSKI KORISNICI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-2.370.151,28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94217960"/>
                  </a:ext>
                </a:extLst>
              </a:tr>
              <a:tr h="241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>
                          <a:solidFill>
                            <a:schemeClr val="tx1"/>
                          </a:solidFill>
                          <a:effectLst/>
                        </a:rPr>
                        <a:t>UKUPNO GRAD + PRORAČUNSKI KORISNICI</a:t>
                      </a:r>
                      <a:endParaRPr lang="hr-HR" sz="11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0" dirty="0">
                          <a:solidFill>
                            <a:schemeClr val="tx1"/>
                          </a:solidFill>
                          <a:effectLst/>
                        </a:rPr>
                        <a:t>-8.346.295,30</a:t>
                      </a:r>
                      <a:endParaRPr lang="hr-HR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060" marR="67060" marT="0" marB="0" anchor="b">
                    <a:gradFill>
                      <a:gsLst>
                        <a:gs pos="0">
                          <a:schemeClr val="accent4">
                            <a:lumMod val="5000"/>
                            <a:lumOff val="95000"/>
                          </a:schemeClr>
                        </a:gs>
                        <a:gs pos="74000">
                          <a:schemeClr val="accent4">
                            <a:lumMod val="45000"/>
                            <a:lumOff val="55000"/>
                          </a:schemeClr>
                        </a:gs>
                        <a:gs pos="83000">
                          <a:schemeClr val="accent4">
                            <a:lumMod val="45000"/>
                            <a:lumOff val="55000"/>
                          </a:schemeClr>
                        </a:gs>
                        <a:gs pos="100000">
                          <a:schemeClr val="accent4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01967747"/>
                  </a:ext>
                </a:extLst>
              </a:tr>
            </a:tbl>
          </a:graphicData>
        </a:graphic>
      </p:graphicFrame>
      <p:pic>
        <p:nvPicPr>
          <p:cNvPr id="4" name="Slika 3">
            <a:extLst>
              <a:ext uri="{FF2B5EF4-FFF2-40B4-BE49-F238E27FC236}">
                <a16:creationId xmlns:a16="http://schemas.microsoft.com/office/drawing/2014/main" id="{163132F7-A6CB-3A4E-A2F5-0A846C456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106" y="1389600"/>
            <a:ext cx="4786009" cy="4388630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36D22F27-13E3-3517-DAE4-80F549E48499}"/>
              </a:ext>
            </a:extLst>
          </p:cNvPr>
          <p:cNvSpPr txBox="1"/>
          <p:nvPr/>
        </p:nvSpPr>
        <p:spPr>
          <a:xfrm>
            <a:off x="126460" y="294303"/>
            <a:ext cx="6776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00" b="1" dirty="0"/>
              <a:t>Ostvareni višak/manjak proračuna i proračunskih korisnika Grada Virovitice </a:t>
            </a:r>
          </a:p>
          <a:p>
            <a:pPr algn="ctr"/>
            <a:r>
              <a:rPr lang="hr-HR" sz="1400" b="1" dirty="0"/>
              <a:t>za razdoblje I.-VI.2026.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F3250691-42FB-944E-3909-B63CB719CB92}"/>
              </a:ext>
            </a:extLst>
          </p:cNvPr>
          <p:cNvSpPr txBox="1"/>
          <p:nvPr/>
        </p:nvSpPr>
        <p:spPr>
          <a:xfrm>
            <a:off x="7976682" y="927935"/>
            <a:ext cx="2772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b="1" dirty="0"/>
              <a:t>Odnos ostvarenih prihoda, </a:t>
            </a:r>
          </a:p>
          <a:p>
            <a:r>
              <a:rPr lang="hr-HR" sz="1200" b="1" dirty="0"/>
              <a:t>rashoda, neto financiranja i rezultata</a:t>
            </a:r>
          </a:p>
        </p:txBody>
      </p:sp>
    </p:spTree>
    <p:extLst>
      <p:ext uri="{BB962C8B-B14F-4D97-AF65-F5344CB8AC3E}">
        <p14:creationId xmlns:p14="http://schemas.microsoft.com/office/powerpoint/2010/main" val="42332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EFEE0"/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F477E07F-87C0-F9DD-5635-A47C4F518B87}"/>
              </a:ext>
            </a:extLst>
          </p:cNvPr>
          <p:cNvSpPr/>
          <p:nvPr/>
        </p:nvSpPr>
        <p:spPr>
          <a:xfrm>
            <a:off x="993862" y="593786"/>
            <a:ext cx="978438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r-HR" sz="32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IZVRŠENJE PRIHODA I PRIMITAKA PRORAČUNA I PRORAČUNSKIH KORISNIKA ZA I.-VI.2026. </a:t>
            </a:r>
            <a:r>
              <a:rPr lang="hr-HR" sz="32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GODINE</a:t>
            </a:r>
          </a:p>
        </p:txBody>
      </p:sp>
      <p:graphicFrame>
        <p:nvGraphicFramePr>
          <p:cNvPr id="5" name="Tablica 4">
            <a:extLst>
              <a:ext uri="{FF2B5EF4-FFF2-40B4-BE49-F238E27FC236}">
                <a16:creationId xmlns:a16="http://schemas.microsoft.com/office/drawing/2014/main" id="{B9216D9C-322E-FDB7-6FDC-FA5BB5581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437195"/>
              </p:ext>
            </p:extLst>
          </p:nvPr>
        </p:nvGraphicFramePr>
        <p:xfrm>
          <a:off x="1750979" y="2247088"/>
          <a:ext cx="8842443" cy="3728408"/>
        </p:xfrm>
        <a:graphic>
          <a:graphicData uri="http://schemas.openxmlformats.org/drawingml/2006/table">
            <a:tbl>
              <a:tblPr/>
              <a:tblGrid>
                <a:gridCol w="3904597">
                  <a:extLst>
                    <a:ext uri="{9D8B030D-6E8A-4147-A177-3AD203B41FA5}">
                      <a16:colId xmlns:a16="http://schemas.microsoft.com/office/drawing/2014/main" val="640314855"/>
                    </a:ext>
                  </a:extLst>
                </a:gridCol>
                <a:gridCol w="942614">
                  <a:extLst>
                    <a:ext uri="{9D8B030D-6E8A-4147-A177-3AD203B41FA5}">
                      <a16:colId xmlns:a16="http://schemas.microsoft.com/office/drawing/2014/main" val="3400738899"/>
                    </a:ext>
                  </a:extLst>
                </a:gridCol>
                <a:gridCol w="942614">
                  <a:extLst>
                    <a:ext uri="{9D8B030D-6E8A-4147-A177-3AD203B41FA5}">
                      <a16:colId xmlns:a16="http://schemas.microsoft.com/office/drawing/2014/main" val="2845734998"/>
                    </a:ext>
                  </a:extLst>
                </a:gridCol>
                <a:gridCol w="942614">
                  <a:extLst>
                    <a:ext uri="{9D8B030D-6E8A-4147-A177-3AD203B41FA5}">
                      <a16:colId xmlns:a16="http://schemas.microsoft.com/office/drawing/2014/main" val="671723129"/>
                    </a:ext>
                  </a:extLst>
                </a:gridCol>
                <a:gridCol w="989744">
                  <a:extLst>
                    <a:ext uri="{9D8B030D-6E8A-4147-A177-3AD203B41FA5}">
                      <a16:colId xmlns:a16="http://schemas.microsoft.com/office/drawing/2014/main" val="1431348128"/>
                    </a:ext>
                  </a:extLst>
                </a:gridCol>
                <a:gridCol w="1120260">
                  <a:extLst>
                    <a:ext uri="{9D8B030D-6E8A-4147-A177-3AD203B41FA5}">
                      <a16:colId xmlns:a16="http://schemas.microsoft.com/office/drawing/2014/main" val="4016491506"/>
                    </a:ext>
                  </a:extLst>
                </a:gridCol>
              </a:tblGrid>
              <a:tr h="89434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>
                        <a:buNone/>
                      </a:pP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>
                        <a:buNone/>
                      </a:pPr>
                      <a:endParaRPr lang="hr-H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hr-H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Rebalans II. 2026.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Izvršenje I-VI. 2026.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  2/1*100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Udio planiranih prihoda u ukupnim prihodima u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Udio ostvarenih prihoda u ukupnim prihodima u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095119"/>
                  </a:ext>
                </a:extLst>
              </a:tr>
              <a:tr h="113654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532801"/>
                  </a:ext>
                </a:extLst>
              </a:tr>
              <a:tr h="2181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UKUPNI PRIHODI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71.735.535,00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19.259.827,53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26,85%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842645"/>
                  </a:ext>
                </a:extLst>
              </a:tr>
              <a:tr h="16359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Prihodi poslovanja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68.766.615,00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18.950.687,99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27,56%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95,86%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98,39%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696394"/>
                  </a:ext>
                </a:extLst>
              </a:tr>
              <a:tr h="2181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Prihodi od poreza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10.286.518,00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5.436.689,33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52,85%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28,23%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944226"/>
                  </a:ext>
                </a:extLst>
              </a:tr>
              <a:tr h="2181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Pomoći iz inozemstva i od subjekata unutar općeg proračuna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52.700.172,00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10.966.589,39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20,81%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73,46%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56,94%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1286611"/>
                  </a:ext>
                </a:extLst>
              </a:tr>
              <a:tr h="2181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Prihodi od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381.759,00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265.118,78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69,45%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672014"/>
                  </a:ext>
                </a:extLst>
              </a:tr>
              <a:tr h="3926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Prihodi od upravnih i administrativnih pristojbi, pristojbi po posebnim propisima i naknadama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4.923.816,00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2.101.826,88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42,69%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6,86%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468199"/>
                  </a:ext>
                </a:extLst>
              </a:tr>
              <a:tr h="3708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Prihodi od prodaje proizvoda i robe te pruženih usluga, prihodi od donacija te povrati po protestiranim jamstvima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448.215,00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169.421,01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37,80%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772040"/>
                  </a:ext>
                </a:extLst>
              </a:tr>
              <a:tr h="2181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Kazne, upravne mjere i ostali prihodi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26.135,00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11.042,60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42,25%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3782624"/>
                  </a:ext>
                </a:extLst>
              </a:tr>
              <a:tr h="2181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Prihodi od prodaje nefinancijske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2.968.920,00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309.139,54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868537"/>
                  </a:ext>
                </a:extLst>
              </a:tr>
              <a:tr h="2181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Prihodi od prodaje neproizvedene dugotrajne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2.963.615,00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307.311,78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10,37%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576678"/>
                  </a:ext>
                </a:extLst>
              </a:tr>
              <a:tr h="2181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Prihodi od prodaje proizvedene dugotrajne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5.305,00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1.827,76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34,45%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141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939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: jedan gornji kut zaobljen i jedan odsječen 4">
            <a:extLst>
              <a:ext uri="{FF2B5EF4-FFF2-40B4-BE49-F238E27FC236}">
                <a16:creationId xmlns:a16="http://schemas.microsoft.com/office/drawing/2014/main" id="{4C1C109F-905A-0F91-C4A7-F3B612FB6409}"/>
              </a:ext>
            </a:extLst>
          </p:cNvPr>
          <p:cNvSpPr/>
          <p:nvPr/>
        </p:nvSpPr>
        <p:spPr>
          <a:xfrm>
            <a:off x="2937753" y="583661"/>
            <a:ext cx="5535038" cy="1215954"/>
          </a:xfrm>
          <a:prstGeom prst="snipRound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400" b="1" dirty="0">
                <a:solidFill>
                  <a:schemeClr val="tx1"/>
                </a:solidFill>
              </a:rPr>
              <a:t>UKUPNI PRIHODI I PRIMICI ZA I.-VI.2026.</a:t>
            </a:r>
          </a:p>
          <a:p>
            <a:r>
              <a:rPr lang="hr-HR" sz="1400" dirty="0">
                <a:solidFill>
                  <a:schemeClr val="tx1"/>
                </a:solidFill>
              </a:rPr>
              <a:t>-ostvareni su u iznosu od 19.259.827,53 </a:t>
            </a:r>
            <a:r>
              <a:rPr lang="hr-HR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</a:t>
            </a:r>
            <a:r>
              <a:rPr lang="hr-HR" sz="1400" dirty="0">
                <a:solidFill>
                  <a:schemeClr val="tx1"/>
                </a:solidFill>
              </a:rPr>
              <a:t>, što je 26,85% od godišnjeg plana</a:t>
            </a:r>
          </a:p>
          <a:p>
            <a:r>
              <a:rPr lang="hr-HR" sz="1400" dirty="0">
                <a:solidFill>
                  <a:schemeClr val="tx1"/>
                </a:solidFill>
              </a:rPr>
              <a:t>-u odnosu na polugodišnje ostvarenje prošle godine povećani su za 22,57%  u iznosu od 3.546.808,53 </a:t>
            </a:r>
            <a:r>
              <a:rPr lang="hr-HR" sz="1400" dirty="0">
                <a:ln w="0"/>
                <a:solidFill>
                  <a:schemeClr val="tx1"/>
                </a:solidFill>
              </a:rPr>
              <a:t>€</a:t>
            </a:r>
          </a:p>
        </p:txBody>
      </p:sp>
      <p:cxnSp>
        <p:nvCxnSpPr>
          <p:cNvPr id="7" name="Ravni poveznik sa strelicom 6">
            <a:extLst>
              <a:ext uri="{FF2B5EF4-FFF2-40B4-BE49-F238E27FC236}">
                <a16:creationId xmlns:a16="http://schemas.microsoft.com/office/drawing/2014/main" id="{15049EF5-16BB-E8AD-4DE3-77D8B96DB555}"/>
              </a:ext>
            </a:extLst>
          </p:cNvPr>
          <p:cNvCxnSpPr>
            <a:cxnSpLocks/>
          </p:cNvCxnSpPr>
          <p:nvPr/>
        </p:nvCxnSpPr>
        <p:spPr>
          <a:xfrm flipH="1">
            <a:off x="2561356" y="1930939"/>
            <a:ext cx="1037878" cy="8268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vni poveznik sa strelicom 8">
            <a:extLst>
              <a:ext uri="{FF2B5EF4-FFF2-40B4-BE49-F238E27FC236}">
                <a16:creationId xmlns:a16="http://schemas.microsoft.com/office/drawing/2014/main" id="{BF7ADBD1-D178-D562-F212-6A985E727B70}"/>
              </a:ext>
            </a:extLst>
          </p:cNvPr>
          <p:cNvCxnSpPr>
            <a:cxnSpLocks/>
          </p:cNvCxnSpPr>
          <p:nvPr/>
        </p:nvCxnSpPr>
        <p:spPr>
          <a:xfrm>
            <a:off x="5309550" y="1906620"/>
            <a:ext cx="0" cy="8852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avni poveznik sa strelicom 10">
            <a:extLst>
              <a:ext uri="{FF2B5EF4-FFF2-40B4-BE49-F238E27FC236}">
                <a16:creationId xmlns:a16="http://schemas.microsoft.com/office/drawing/2014/main" id="{6B0BE81A-F3A7-1F46-C17A-20DCB7FB0E55}"/>
              </a:ext>
            </a:extLst>
          </p:cNvPr>
          <p:cNvCxnSpPr>
            <a:cxnSpLocks/>
          </p:cNvCxnSpPr>
          <p:nvPr/>
        </p:nvCxnSpPr>
        <p:spPr>
          <a:xfrm>
            <a:off x="7639455" y="1930939"/>
            <a:ext cx="1225686" cy="7879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ipsa 11">
            <a:extLst>
              <a:ext uri="{FF2B5EF4-FFF2-40B4-BE49-F238E27FC236}">
                <a16:creationId xmlns:a16="http://schemas.microsoft.com/office/drawing/2014/main" id="{9D8A4D38-0AEC-AD37-4673-FDAB4E245538}"/>
              </a:ext>
            </a:extLst>
          </p:cNvPr>
          <p:cNvSpPr/>
          <p:nvPr/>
        </p:nvSpPr>
        <p:spPr>
          <a:xfrm>
            <a:off x="807396" y="2791837"/>
            <a:ext cx="2519464" cy="2334639"/>
          </a:xfrm>
          <a:prstGeom prst="ellipse">
            <a:avLst/>
          </a:prstGeom>
          <a:gradFill flip="none" rotWithShape="1">
            <a:gsLst>
              <a:gs pos="4600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PRIHODI POSLOVANJA</a:t>
            </a:r>
          </a:p>
          <a:p>
            <a:r>
              <a:rPr lang="hr-HR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18.950.687,99 €</a:t>
            </a:r>
          </a:p>
          <a:p>
            <a:endParaRPr lang="hr-HR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-ostvareni su sa 27,56% od plana tekuće godine, a u odnosu na polugodišnje ostvarenje prošle godine povećani su za 23,79%</a:t>
            </a:r>
          </a:p>
        </p:txBody>
      </p:sp>
      <p:sp>
        <p:nvSpPr>
          <p:cNvPr id="13" name="Pravokutnik: zaobljeni kutovi 12">
            <a:extLst>
              <a:ext uri="{FF2B5EF4-FFF2-40B4-BE49-F238E27FC236}">
                <a16:creationId xmlns:a16="http://schemas.microsoft.com/office/drawing/2014/main" id="{ED372B2C-E82A-7734-6395-CF2ECD41751D}"/>
              </a:ext>
            </a:extLst>
          </p:cNvPr>
          <p:cNvSpPr/>
          <p:nvPr/>
        </p:nvSpPr>
        <p:spPr>
          <a:xfrm>
            <a:off x="4142663" y="2898843"/>
            <a:ext cx="2333775" cy="2013625"/>
          </a:xfrm>
          <a:prstGeom prst="roundRect">
            <a:avLst/>
          </a:prstGeom>
          <a:gradFill flip="none" rotWithShape="1">
            <a:gsLst>
              <a:gs pos="42000">
                <a:schemeClr val="accent3">
                  <a:lumMod val="5000"/>
                  <a:lumOff val="95000"/>
                </a:schemeClr>
              </a:gs>
              <a:gs pos="10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45000"/>
                  <a:lumOff val="55000"/>
                </a:schemeClr>
              </a:gs>
              <a:gs pos="61778">
                <a:srgbClr val="C6F1CB"/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200" b="1" dirty="0">
                <a:solidFill>
                  <a:schemeClr val="tx1"/>
                </a:solidFill>
              </a:rPr>
              <a:t>PRIHODI OD PRODAJE NEFINANCIJSKE IMOVINE </a:t>
            </a:r>
          </a:p>
          <a:p>
            <a:pPr algn="ctr"/>
            <a:r>
              <a:rPr lang="hr-HR" sz="1200" b="1" dirty="0">
                <a:solidFill>
                  <a:schemeClr val="tx1"/>
                </a:solidFill>
              </a:rPr>
              <a:t>309.139,54 </a:t>
            </a:r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</a:t>
            </a:r>
          </a:p>
          <a:p>
            <a:endParaRPr lang="hr-HR" sz="1200" b="1" dirty="0">
              <a:solidFill>
                <a:schemeClr val="tx1"/>
              </a:solidFill>
            </a:endParaRPr>
          </a:p>
          <a:p>
            <a:r>
              <a:rPr lang="hr-HR" sz="1200" b="1" dirty="0">
                <a:solidFill>
                  <a:schemeClr val="tx1"/>
                </a:solidFill>
              </a:rPr>
              <a:t>-</a:t>
            </a:r>
            <a:r>
              <a:rPr lang="hr-HR" sz="1200" dirty="0">
                <a:solidFill>
                  <a:schemeClr val="tx1"/>
                </a:solidFill>
              </a:rPr>
              <a:t>ostvareni su 10,41% od plana tekuće godine, a u odnosu na polugodišnje ostvarenje prošle godine smanjeni su za 24,44%</a:t>
            </a:r>
          </a:p>
        </p:txBody>
      </p:sp>
      <p:sp>
        <p:nvSpPr>
          <p:cNvPr id="14" name="Dijagram toka: Poveznik 13">
            <a:extLst>
              <a:ext uri="{FF2B5EF4-FFF2-40B4-BE49-F238E27FC236}">
                <a16:creationId xmlns:a16="http://schemas.microsoft.com/office/drawing/2014/main" id="{32DF8489-2603-19FF-B352-F3964E8AE2C6}"/>
              </a:ext>
            </a:extLst>
          </p:cNvPr>
          <p:cNvSpPr/>
          <p:nvPr/>
        </p:nvSpPr>
        <p:spPr>
          <a:xfrm>
            <a:off x="7401162" y="2850203"/>
            <a:ext cx="2927959" cy="2159539"/>
          </a:xfrm>
          <a:prstGeom prst="flowChartConnector">
            <a:avLst/>
          </a:prstGeom>
          <a:gradFill flip="none" rotWithShape="1">
            <a:gsLst>
              <a:gs pos="90000">
                <a:schemeClr val="accent5">
                  <a:lumMod val="5000"/>
                  <a:lumOff val="95000"/>
                </a:schemeClr>
              </a:gs>
              <a:gs pos="96000">
                <a:schemeClr val="accent5">
                  <a:lumMod val="45000"/>
                  <a:lumOff val="55000"/>
                </a:schemeClr>
              </a:gs>
              <a:gs pos="98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PRIMICI OD FINANCIJSKE IMOIVNE I ZADUŽIVANJA</a:t>
            </a:r>
          </a:p>
          <a:p>
            <a:pPr algn="ctr"/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441.868,45 €</a:t>
            </a:r>
          </a:p>
          <a:p>
            <a:pPr algn="ctr"/>
            <a:endParaRPr lang="hr-HR" sz="1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-ostvareni su 3,44% od plana tekuće godine, dok u polugodišnjem razdoblju prošle godine nisu ostvareni</a:t>
            </a:r>
          </a:p>
        </p:txBody>
      </p:sp>
    </p:spTree>
    <p:extLst>
      <p:ext uri="{BB962C8B-B14F-4D97-AF65-F5344CB8AC3E}">
        <p14:creationId xmlns:p14="http://schemas.microsoft.com/office/powerpoint/2010/main" val="689913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88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jagram toka: Poveznik 3">
            <a:extLst>
              <a:ext uri="{FF2B5EF4-FFF2-40B4-BE49-F238E27FC236}">
                <a16:creationId xmlns:a16="http://schemas.microsoft.com/office/drawing/2014/main" id="{203E7C48-5EB5-C26C-303F-4A0B354C9D39}"/>
              </a:ext>
            </a:extLst>
          </p:cNvPr>
          <p:cNvSpPr/>
          <p:nvPr/>
        </p:nvSpPr>
        <p:spPr>
          <a:xfrm>
            <a:off x="3998069" y="204282"/>
            <a:ext cx="2286000" cy="768484"/>
          </a:xfrm>
          <a:prstGeom prst="flowChartConnector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400" b="1" dirty="0">
                <a:solidFill>
                  <a:schemeClr val="tx1"/>
                </a:solidFill>
              </a:rPr>
              <a:t>PRIHODI POSLOVANJA (18.950.687,99 €)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A13D17DC-94D9-6787-6BC1-8ADAE39E019D}"/>
              </a:ext>
            </a:extLst>
          </p:cNvPr>
          <p:cNvSpPr/>
          <p:nvPr/>
        </p:nvSpPr>
        <p:spPr>
          <a:xfrm>
            <a:off x="334793" y="1393488"/>
            <a:ext cx="1661822" cy="2918298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PRIHODI OD POREZA (5.436.689,33 €)</a:t>
            </a:r>
          </a:p>
          <a:p>
            <a:pPr algn="ctr"/>
            <a:endParaRPr lang="hr-HR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52,85% od godišnjeg plana,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118,43% od polugodišnjeg izvršenja prošle godine</a:t>
            </a:r>
          </a:p>
          <a:p>
            <a:endParaRPr lang="hr-HR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▪ POREZ NA DOHODAK (5.197.800,19 €)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▪ POREZI NA IMOVINU (197.432,57 €)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▪ POREZI NA ROBU I      USLUGE  (41.756,57 €)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8DCE3F98-EDBC-D570-C428-A35DAE9ACE2D}"/>
              </a:ext>
            </a:extLst>
          </p:cNvPr>
          <p:cNvSpPr/>
          <p:nvPr/>
        </p:nvSpPr>
        <p:spPr>
          <a:xfrm>
            <a:off x="334793" y="4547682"/>
            <a:ext cx="6435658" cy="1833663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/>
              <a:t>POMOĆI IZ INOZEMSTVA I OD SUBJEKATA UNUTAR OPĆEG PRORAČUNA (10.966.589,39 €)</a:t>
            </a:r>
          </a:p>
          <a:p>
            <a:pPr algn="ctr"/>
            <a:endParaRPr lang="hr-HR" sz="1200" b="1" dirty="0"/>
          </a:p>
          <a:p>
            <a:r>
              <a:rPr lang="hr-HR" sz="1200" dirty="0"/>
              <a:t>20,81% od godišnjeg plana, 130,26% </a:t>
            </a:r>
            <a:r>
              <a:rPr lang="hr-HR" sz="1200" dirty="0">
                <a:ln w="0"/>
                <a:solidFill>
                  <a:schemeClr val="tx1"/>
                </a:solidFill>
              </a:rPr>
              <a:t>od polugodišnjeg izvršenja prošle godine</a:t>
            </a:r>
          </a:p>
          <a:p>
            <a:endParaRPr lang="hr-H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r-H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</a:t>
            </a:r>
            <a:r>
              <a:rPr lang="hr-H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POMOĆI OD MEĐUNARODNIH ORGANIZACIJA I INSTITUCIJA I TIJELA EU (62.712,22 €)</a:t>
            </a:r>
          </a:p>
          <a:p>
            <a:r>
              <a:rPr lang="hr-H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▪POMOĆI PRORAČUNU I IZVANPRORAČUNSKIM KORISNICIMA IZ DRUGIH PRORAČUNA (384.579,77 €)</a:t>
            </a:r>
          </a:p>
          <a:p>
            <a:r>
              <a:rPr lang="hr-H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▪POMOĆI OD IZVANPRORAČUNSKIH KORISNIKA (289.355,83 €)</a:t>
            </a:r>
          </a:p>
          <a:p>
            <a:r>
              <a:rPr lang="hr-H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▪POMOĆI IZRAVNANJA ZA DECENTRALIZIRANE FUNKCIJE I FISKALNOG IZRAVNANJA (1.364.411,68  €)</a:t>
            </a:r>
          </a:p>
          <a:p>
            <a:r>
              <a:rPr lang="hr-H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▪POMOĆI PRORAČUNSKIM KORISNICIMA IZ PRORAČUNA KOJI IM NIJE NADLEŽAN (5.276.474,64 €)</a:t>
            </a:r>
          </a:p>
          <a:p>
            <a:r>
              <a:rPr lang="hr-H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▪POMOĆI TEMELJEM PRIJENOSA EU SREDSTAVA  (3.589.055,25 €)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9FC27185-C6DA-1FF8-56EB-528FF4662BFB}"/>
              </a:ext>
            </a:extLst>
          </p:cNvPr>
          <p:cNvSpPr/>
          <p:nvPr/>
        </p:nvSpPr>
        <p:spPr>
          <a:xfrm>
            <a:off x="2829971" y="1393491"/>
            <a:ext cx="2101174" cy="2106036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/>
              <a:t>PRIHODI OD IMOVINE (265.118,78 </a:t>
            </a:r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€)</a:t>
            </a:r>
          </a:p>
          <a:p>
            <a:pPr algn="ctr"/>
            <a:endParaRPr lang="hr-HR" sz="1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69,45% od godišnjeg plana, 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107,83% od polugodišnjeg izvršenja prošle godine</a:t>
            </a:r>
            <a:r>
              <a:rPr lang="hr-HR" sz="1100" dirty="0"/>
              <a:t> </a:t>
            </a:r>
          </a:p>
          <a:p>
            <a:endParaRPr lang="hr-HR" sz="1100" dirty="0"/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▪PRIHODI OD FINANCIJSKE IMOVINE (11.324,58 </a:t>
            </a:r>
            <a:r>
              <a:rPr lang="hr-HR" sz="1100" b="1" dirty="0">
                <a:ln w="0"/>
                <a:solidFill>
                  <a:schemeClr val="tx1"/>
                </a:solidFill>
              </a:rPr>
              <a:t>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▪PRIHODI OD NEFINANCIJSKE IMOVINE (253.794,20 </a:t>
            </a:r>
            <a:r>
              <a:rPr lang="hr-HR" sz="1100" b="1" dirty="0">
                <a:ln w="0"/>
                <a:solidFill>
                  <a:schemeClr val="tx1"/>
                </a:solidFill>
              </a:rPr>
              <a:t>€)</a:t>
            </a: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A87153B9-28A1-4B9D-B50A-669607C5C860}"/>
              </a:ext>
            </a:extLst>
          </p:cNvPr>
          <p:cNvSpPr/>
          <p:nvPr/>
        </p:nvSpPr>
        <p:spPr>
          <a:xfrm>
            <a:off x="7197658" y="4450406"/>
            <a:ext cx="4659549" cy="1833662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/>
              <a:t>PRIHODI OD UPRAVNIH I ADMINISTRATIVNIH PRISTOJBI, PRISTOJBI PO POSEBNIM PROPISIMA I NAKNADAMA (2.101.826,88 </a:t>
            </a:r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€)</a:t>
            </a:r>
          </a:p>
          <a:p>
            <a:endParaRPr lang="hr-HR" sz="11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42,69% od godišnjeg plana, 110,75% od polugodišnjeg izvršenja prošle godine </a:t>
            </a:r>
          </a:p>
          <a:p>
            <a:endParaRPr lang="hr-HR" sz="1100" dirty="0">
              <a:ln w="0"/>
              <a:solidFill>
                <a:schemeClr val="tx1"/>
              </a:solidFill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▪</a:t>
            </a:r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UPRAVNE I ADMINISTRATIVNE PRISTOJBE (53.864,29 </a:t>
            </a:r>
            <a:r>
              <a:rPr lang="hr-HR" sz="1100" b="1" dirty="0">
                <a:ln w="0"/>
                <a:solidFill>
                  <a:schemeClr val="tx1"/>
                </a:solidFill>
              </a:rPr>
              <a:t>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▪</a:t>
            </a:r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PO POSEBNIM PROPISIMA (640.905,51 </a:t>
            </a:r>
            <a:r>
              <a:rPr lang="hr-HR" sz="1100" b="1" dirty="0">
                <a:ln w="0"/>
                <a:solidFill>
                  <a:schemeClr val="tx1"/>
                </a:solidFill>
              </a:rPr>
              <a:t>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▪KOMUNALNI DOPRINOSI I NAKNADE (1.407.057,08</a:t>
            </a:r>
            <a:r>
              <a:rPr lang="hr-HR" sz="1100" dirty="0">
                <a:ln w="0"/>
                <a:solidFill>
                  <a:schemeClr val="tx1"/>
                </a:solidFill>
              </a:rPr>
              <a:t> </a:t>
            </a:r>
            <a:r>
              <a:rPr lang="hr-HR" sz="1100" b="1" dirty="0">
                <a:ln w="0"/>
                <a:solidFill>
                  <a:schemeClr val="tx1"/>
                </a:solidFill>
              </a:rPr>
              <a:t>€)</a:t>
            </a: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3EDEBA3D-549A-7B72-0197-65B7CD16533C}"/>
              </a:ext>
            </a:extLst>
          </p:cNvPr>
          <p:cNvSpPr/>
          <p:nvPr/>
        </p:nvSpPr>
        <p:spPr>
          <a:xfrm>
            <a:off x="5995816" y="1429969"/>
            <a:ext cx="3203641" cy="2704287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/>
              <a:t>PRIHODI OD PRODAJE PROIZVODA I ROBE TE PRUŽENIH USLUGA, PRIHODI OD DONACIJA TE POVRATI PO PROTESTIRANIM JAMSTVIMA (169.421,01 </a:t>
            </a:r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€)</a:t>
            </a:r>
          </a:p>
          <a:p>
            <a:pPr algn="ctr"/>
            <a:endParaRPr lang="hr-HR" sz="1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37,80% od godišnjeg plana, 118,30% od polugodišnjeg izvršenja prošle godine</a:t>
            </a:r>
          </a:p>
          <a:p>
            <a:endParaRPr lang="hr-HR" sz="1100" dirty="0">
              <a:ln w="0"/>
              <a:solidFill>
                <a:schemeClr val="tx1"/>
              </a:solidFill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▪PRIHODI OD PRODAJE PROIZVODA I ROBE TE PRUŽENIH USLUGA (131.593,53 €)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▪DONACIJE OD PRAVNIH I FIZIČKIH OSOBA IZVAN PRORAČUNA TE POVRAT DONACIJA I KAPITALNIH POMOĆI PO PROTESTIRANIM JAMSTVIMA (37.827,48 €)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C9A2A2FA-880B-9EAD-426A-84788389BB0D}"/>
              </a:ext>
            </a:extLst>
          </p:cNvPr>
          <p:cNvSpPr/>
          <p:nvPr/>
        </p:nvSpPr>
        <p:spPr>
          <a:xfrm>
            <a:off x="10129402" y="1429969"/>
            <a:ext cx="1488332" cy="2918298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/>
              <a:t>KAZNE, UPRAVNE MJERE I OSTALI PRIHODI (11.042,60 </a:t>
            </a:r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€)</a:t>
            </a:r>
          </a:p>
          <a:p>
            <a:pPr algn="ctr"/>
            <a:endParaRPr lang="hr-HR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42,25% od godišnjeg plana, 87,55% od polugodišnjeg izvršenja prošle godine</a:t>
            </a:r>
          </a:p>
          <a:p>
            <a:endParaRPr lang="hr-HR" sz="1100" dirty="0">
              <a:ln w="0"/>
              <a:solidFill>
                <a:schemeClr val="tx1"/>
              </a:solidFill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▪KAZNE I UPRAVNE MJERE (9.092,90 €)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▪OSTALI PRIHODI (1.949,70 €)</a:t>
            </a:r>
          </a:p>
          <a:p>
            <a:pPr algn="ctr"/>
            <a:endParaRPr lang="hr-HR" sz="1200" b="1" dirty="0"/>
          </a:p>
        </p:txBody>
      </p:sp>
      <p:cxnSp>
        <p:nvCxnSpPr>
          <p:cNvPr id="20" name="Ravni poveznik sa strelicom 19">
            <a:extLst>
              <a:ext uri="{FF2B5EF4-FFF2-40B4-BE49-F238E27FC236}">
                <a16:creationId xmlns:a16="http://schemas.microsoft.com/office/drawing/2014/main" id="{CA61FAD6-0228-309D-C6AC-4EB1FEB2F53D}"/>
              </a:ext>
            </a:extLst>
          </p:cNvPr>
          <p:cNvCxnSpPr/>
          <p:nvPr/>
        </p:nvCxnSpPr>
        <p:spPr>
          <a:xfrm>
            <a:off x="2315183" y="2375982"/>
            <a:ext cx="39883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avni poveznik sa strelicom 21">
            <a:extLst>
              <a:ext uri="{FF2B5EF4-FFF2-40B4-BE49-F238E27FC236}">
                <a16:creationId xmlns:a16="http://schemas.microsoft.com/office/drawing/2014/main" id="{D0F205C1-5C2B-C742-2628-A617F7CD76D5}"/>
              </a:ext>
            </a:extLst>
          </p:cNvPr>
          <p:cNvCxnSpPr/>
          <p:nvPr/>
        </p:nvCxnSpPr>
        <p:spPr>
          <a:xfrm>
            <a:off x="5214025" y="2451370"/>
            <a:ext cx="48638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avni poveznik sa strelicom 23">
            <a:extLst>
              <a:ext uri="{FF2B5EF4-FFF2-40B4-BE49-F238E27FC236}">
                <a16:creationId xmlns:a16="http://schemas.microsoft.com/office/drawing/2014/main" id="{EBD34A8C-795C-C3BF-6EF5-D0A2696435B8}"/>
              </a:ext>
            </a:extLst>
          </p:cNvPr>
          <p:cNvCxnSpPr/>
          <p:nvPr/>
        </p:nvCxnSpPr>
        <p:spPr>
          <a:xfrm>
            <a:off x="9426102" y="2490281"/>
            <a:ext cx="4766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avni poveznik sa strelicom 26">
            <a:extLst>
              <a:ext uri="{FF2B5EF4-FFF2-40B4-BE49-F238E27FC236}">
                <a16:creationId xmlns:a16="http://schemas.microsoft.com/office/drawing/2014/main" id="{366ADB6A-9DD5-C125-39DE-2D7E0A512D12}"/>
              </a:ext>
            </a:extLst>
          </p:cNvPr>
          <p:cNvCxnSpPr/>
          <p:nvPr/>
        </p:nvCxnSpPr>
        <p:spPr>
          <a:xfrm>
            <a:off x="11721830" y="2597286"/>
            <a:ext cx="2723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Ravni poveznik sa strelicom 29">
            <a:extLst>
              <a:ext uri="{FF2B5EF4-FFF2-40B4-BE49-F238E27FC236}">
                <a16:creationId xmlns:a16="http://schemas.microsoft.com/office/drawing/2014/main" id="{5FCB8AA6-9D71-5245-AE38-7A2E4D94D758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6838139" y="5367237"/>
            <a:ext cx="3595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Ravni poveznik sa strelicom 38">
            <a:extLst>
              <a:ext uri="{FF2B5EF4-FFF2-40B4-BE49-F238E27FC236}">
                <a16:creationId xmlns:a16="http://schemas.microsoft.com/office/drawing/2014/main" id="{C1760AE1-8B0E-7F91-AF55-C0B4AB167D5E}"/>
              </a:ext>
            </a:extLst>
          </p:cNvPr>
          <p:cNvCxnSpPr>
            <a:cxnSpLocks/>
          </p:cNvCxnSpPr>
          <p:nvPr/>
        </p:nvCxnSpPr>
        <p:spPr>
          <a:xfrm>
            <a:off x="5214025" y="972766"/>
            <a:ext cx="0" cy="3331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870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: zaobljeni kutovi 3">
            <a:extLst>
              <a:ext uri="{FF2B5EF4-FFF2-40B4-BE49-F238E27FC236}">
                <a16:creationId xmlns:a16="http://schemas.microsoft.com/office/drawing/2014/main" id="{ACB3ACE8-17DE-AF5D-3C85-781B61689645}"/>
              </a:ext>
            </a:extLst>
          </p:cNvPr>
          <p:cNvSpPr/>
          <p:nvPr/>
        </p:nvSpPr>
        <p:spPr>
          <a:xfrm>
            <a:off x="4620638" y="291829"/>
            <a:ext cx="2431915" cy="836579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100000">
                <a:schemeClr val="accent3">
                  <a:lumMod val="45000"/>
                  <a:lumOff val="55000"/>
                </a:schemeClr>
              </a:gs>
              <a:gs pos="98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OD PRODAJE NEFINANCIJSKE IMOVINE (309.139,54 €)</a:t>
            </a:r>
          </a:p>
        </p:txBody>
      </p:sp>
      <p:sp>
        <p:nvSpPr>
          <p:cNvPr id="23" name="Elipsa 22">
            <a:extLst>
              <a:ext uri="{FF2B5EF4-FFF2-40B4-BE49-F238E27FC236}">
                <a16:creationId xmlns:a16="http://schemas.microsoft.com/office/drawing/2014/main" id="{8C3107B4-AB6A-C440-8CA1-27656E9D2437}"/>
              </a:ext>
            </a:extLst>
          </p:cNvPr>
          <p:cNvSpPr/>
          <p:nvPr/>
        </p:nvSpPr>
        <p:spPr>
          <a:xfrm>
            <a:off x="1147866" y="1624518"/>
            <a:ext cx="4484430" cy="1877439"/>
          </a:xfrm>
          <a:prstGeom prst="ellipse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OD PRODAJE NEPROIZVEDENE DUGOTRAJNE IMOVINE (307.311,78 €)</a:t>
            </a:r>
          </a:p>
          <a:p>
            <a:pPr algn="ctr"/>
            <a:endParaRPr lang="hr-HR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r-HR" sz="1100" dirty="0">
                <a:solidFill>
                  <a:schemeClr val="tx1"/>
                </a:solidFill>
              </a:rPr>
              <a:t>10,37% od godišnjeg plana, 77,41% od polugodišnjeg izvršenja prošle godine</a:t>
            </a:r>
          </a:p>
          <a:p>
            <a:pPr algn="ctr"/>
            <a:endParaRPr lang="hr-HR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r-HR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▪PRIHODI OD PRODAJE MATERIJALNE IMOVINE-PRIRODNIH BOGATSTAVA (307.311,78 €)</a:t>
            </a:r>
            <a:endParaRPr lang="hr-HR" sz="1100" dirty="0">
              <a:solidFill>
                <a:schemeClr val="tx1"/>
              </a:solidFill>
            </a:endParaRPr>
          </a:p>
        </p:txBody>
      </p:sp>
      <p:sp>
        <p:nvSpPr>
          <p:cNvPr id="26" name="Elipsa 25">
            <a:extLst>
              <a:ext uri="{FF2B5EF4-FFF2-40B4-BE49-F238E27FC236}">
                <a16:creationId xmlns:a16="http://schemas.microsoft.com/office/drawing/2014/main" id="{2DA11991-714F-1554-8C03-EC0D694E0AAC}"/>
              </a:ext>
            </a:extLst>
          </p:cNvPr>
          <p:cNvSpPr/>
          <p:nvPr/>
        </p:nvSpPr>
        <p:spPr>
          <a:xfrm>
            <a:off x="6193035" y="1517512"/>
            <a:ext cx="5097293" cy="2091449"/>
          </a:xfrm>
          <a:prstGeom prst="ellipse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OD PRODAJE PROIZVEDENE DUGOTRAJNE IMOVINE (1.827,76 €)</a:t>
            </a:r>
          </a:p>
          <a:p>
            <a:r>
              <a:rPr lang="hr-HR" sz="1100" dirty="0">
                <a:solidFill>
                  <a:schemeClr val="tx1"/>
                </a:solidFill>
              </a:rPr>
              <a:t>34,45% od godišnjeg plana, 26,84% od polugodišnjeg izvršenja prošle godine</a:t>
            </a:r>
          </a:p>
          <a:p>
            <a:endParaRPr lang="hr-HR" sz="1100" dirty="0">
              <a:solidFill>
                <a:schemeClr val="tx1"/>
              </a:solidFill>
            </a:endParaRPr>
          </a:p>
          <a:p>
            <a:r>
              <a:rPr lang="hr-HR" sz="1100" dirty="0">
                <a:solidFill>
                  <a:schemeClr val="tx1"/>
                </a:solidFill>
              </a:rPr>
              <a:t>▪</a:t>
            </a:r>
            <a:r>
              <a:rPr lang="hr-HR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OD PRODAJE GRAĐEVINSKIH OBJEKATA (1.522,76 €)</a:t>
            </a:r>
          </a:p>
          <a:p>
            <a:r>
              <a:rPr lang="hr-HR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▪PRIHODI OD PRODAJE VIŠEGODIŠNJIH NASADA I OSNOVNOG STADA (305,00 €)</a:t>
            </a:r>
          </a:p>
        </p:txBody>
      </p:sp>
      <p:sp>
        <p:nvSpPr>
          <p:cNvPr id="27" name="Strelica: prema dolje 26">
            <a:extLst>
              <a:ext uri="{FF2B5EF4-FFF2-40B4-BE49-F238E27FC236}">
                <a16:creationId xmlns:a16="http://schemas.microsoft.com/office/drawing/2014/main" id="{35C055DC-23A8-5449-2A58-5628AD4D023C}"/>
              </a:ext>
            </a:extLst>
          </p:cNvPr>
          <p:cNvSpPr/>
          <p:nvPr/>
        </p:nvSpPr>
        <p:spPr>
          <a:xfrm rot="1251103">
            <a:off x="4806919" y="1245562"/>
            <a:ext cx="484632" cy="556535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0" name="Strelica: prema dolje 29">
            <a:extLst>
              <a:ext uri="{FF2B5EF4-FFF2-40B4-BE49-F238E27FC236}">
                <a16:creationId xmlns:a16="http://schemas.microsoft.com/office/drawing/2014/main" id="{002FBADA-2EBF-3939-6356-4D2EDF8CA435}"/>
              </a:ext>
            </a:extLst>
          </p:cNvPr>
          <p:cNvSpPr/>
          <p:nvPr/>
        </p:nvSpPr>
        <p:spPr>
          <a:xfrm rot="19048152">
            <a:off x="6317391" y="1245562"/>
            <a:ext cx="484632" cy="556535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2" name="Pravokutnik 31">
            <a:extLst>
              <a:ext uri="{FF2B5EF4-FFF2-40B4-BE49-F238E27FC236}">
                <a16:creationId xmlns:a16="http://schemas.microsoft.com/office/drawing/2014/main" id="{08588E20-C80C-641C-FBA3-1E467C16104D}"/>
              </a:ext>
            </a:extLst>
          </p:cNvPr>
          <p:cNvSpPr/>
          <p:nvPr/>
        </p:nvSpPr>
        <p:spPr>
          <a:xfrm>
            <a:off x="946643" y="3763557"/>
            <a:ext cx="95399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r-HR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PRIMICI OD FINANCIJSKE IMOVINE I ZADUŽIVANJA</a:t>
            </a: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65BB7120-238B-A421-8FCB-CE6ECB16FF01}"/>
              </a:ext>
            </a:extLst>
          </p:cNvPr>
          <p:cNvSpPr txBox="1"/>
          <p:nvPr/>
        </p:nvSpPr>
        <p:spPr>
          <a:xfrm>
            <a:off x="846306" y="4610911"/>
            <a:ext cx="99513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PRIMICI OD FINANCIJSKE IMOVINE I ZADUŽIVANJA (441.868,45 €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 2026. godinu planirani su u iznosu od 12.830.891,00 eura, a u polugodišnjem razdoblju ove godine ostvareni su u iznosu od 441.868,45 eura kod proračunskog korisnika Osnovna škola Vladimir Nazor, a odnosi se na primljeni dugoročni kredit kod Privredne banke Zagreb za financiranje projekta Energetske obnove škole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006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chemeClr val="accent4">
                <a:lumMod val="5000"/>
                <a:lumOff val="95000"/>
              </a:schemeClr>
            </a:gs>
            <a:gs pos="100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2" title="Grafikon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9404"/>
              </p:ext>
            </p:extLst>
          </p:nvPr>
        </p:nvGraphicFramePr>
        <p:xfrm>
          <a:off x="1118682" y="661481"/>
          <a:ext cx="9961122" cy="5145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7490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EFEE0"/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183E36-1900-C91A-9D3F-CF5DE124C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7FD33BB3-6359-12F4-A604-4A43DAA13FBE}"/>
              </a:ext>
            </a:extLst>
          </p:cNvPr>
          <p:cNvSpPr/>
          <p:nvPr/>
        </p:nvSpPr>
        <p:spPr>
          <a:xfrm>
            <a:off x="993862" y="593786"/>
            <a:ext cx="978438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200" b="1" i="0" u="none" strike="noStrike" kern="1200" cap="none" spc="0" normalizeH="0" baseline="0" noProof="0" dirty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156082">
                    <a:lumMod val="20000"/>
                    <a:lumOff val="80000"/>
                  </a:srgbClr>
                </a:solidFill>
                <a:effectLst>
                  <a:outerShdw dist="38100" dir="2640000" algn="bl" rotWithShape="0">
                    <a:srgbClr val="156082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IZVRŠENJE RASHODA I IZDATAKA PRORAČUNA I PRORAČUNSKIH KORISNIKA ZA I.-VI.2026. </a:t>
            </a:r>
            <a:r>
              <a:rPr kumimoji="0" lang="hr-HR" sz="3200" b="1" i="0" u="none" strike="noStrike" kern="1200" cap="none" spc="0" normalizeH="0" baseline="0" noProof="0" dirty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0F9ED5">
                    <a:lumMod val="20000"/>
                    <a:lumOff val="80000"/>
                  </a:srgbClr>
                </a:solidFill>
                <a:effectLst>
                  <a:outerShdw dist="38100" dir="2640000" algn="bl" rotWithShape="0">
                    <a:srgbClr val="156082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GODINE</a:t>
            </a:r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FC648638-8122-0D78-100C-04F1E33B1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9210"/>
              </p:ext>
            </p:extLst>
          </p:nvPr>
        </p:nvGraphicFramePr>
        <p:xfrm>
          <a:off x="1789889" y="1780162"/>
          <a:ext cx="8482521" cy="4411887"/>
        </p:xfrm>
        <a:graphic>
          <a:graphicData uri="http://schemas.openxmlformats.org/drawingml/2006/table">
            <a:tbl>
              <a:tblPr/>
              <a:tblGrid>
                <a:gridCol w="3721252">
                  <a:extLst>
                    <a:ext uri="{9D8B030D-6E8A-4147-A177-3AD203B41FA5}">
                      <a16:colId xmlns:a16="http://schemas.microsoft.com/office/drawing/2014/main" val="2526716083"/>
                    </a:ext>
                  </a:extLst>
                </a:gridCol>
                <a:gridCol w="925994">
                  <a:extLst>
                    <a:ext uri="{9D8B030D-6E8A-4147-A177-3AD203B41FA5}">
                      <a16:colId xmlns:a16="http://schemas.microsoft.com/office/drawing/2014/main" val="1378144392"/>
                    </a:ext>
                  </a:extLst>
                </a:gridCol>
                <a:gridCol w="925994">
                  <a:extLst>
                    <a:ext uri="{9D8B030D-6E8A-4147-A177-3AD203B41FA5}">
                      <a16:colId xmlns:a16="http://schemas.microsoft.com/office/drawing/2014/main" val="1800116513"/>
                    </a:ext>
                  </a:extLst>
                </a:gridCol>
                <a:gridCol w="898353">
                  <a:extLst>
                    <a:ext uri="{9D8B030D-6E8A-4147-A177-3AD203B41FA5}">
                      <a16:colId xmlns:a16="http://schemas.microsoft.com/office/drawing/2014/main" val="3335481102"/>
                    </a:ext>
                  </a:extLst>
                </a:gridCol>
                <a:gridCol w="943271">
                  <a:extLst>
                    <a:ext uri="{9D8B030D-6E8A-4147-A177-3AD203B41FA5}">
                      <a16:colId xmlns:a16="http://schemas.microsoft.com/office/drawing/2014/main" val="175818268"/>
                    </a:ext>
                  </a:extLst>
                </a:gridCol>
                <a:gridCol w="1067657">
                  <a:extLst>
                    <a:ext uri="{9D8B030D-6E8A-4147-A177-3AD203B41FA5}">
                      <a16:colId xmlns:a16="http://schemas.microsoft.com/office/drawing/2014/main" val="3025786116"/>
                    </a:ext>
                  </a:extLst>
                </a:gridCol>
              </a:tblGrid>
              <a:tr h="106539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Rebalans II. 2026.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Izvršenje I-VI. 2026.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  2/1*100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Udio planiranih rashoda u ukupnim rashodima u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Udio ostvarenih rashoda u ukupnim rashodima u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4555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7096069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UKUPNI RASHODI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79.257.243,00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23.050.835,88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29,08%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897373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Rashodi poslovanja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31.002.348,00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14.772.334,11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47,65%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39,55%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64,13%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58908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Rashodi za zaposlene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18.794.673,00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9.370.636,77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49,86%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23,71%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40,65%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444026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Materijalni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8.914.312,00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4.105.036,33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46,05%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17,81%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845530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Financijski rashodi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140.755,00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53.149,56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37,76%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459608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Subvencije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17.325,00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334778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Pomoći dane u inozemstvo i unutar općeg proračuna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510.611,00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41.500,00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8,13%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6685704"/>
                  </a:ext>
                </a:extLst>
              </a:tr>
              <a:tr h="341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Naknade građanima i kućanstvima na temelju osiguranja i druge naknade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599.500,00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279.958,98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46,70%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803895"/>
                  </a:ext>
                </a:extLst>
              </a:tr>
              <a:tr h="2261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Rashodi za donacije, kazne, naknade šteta i kapitalne pomoći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2.025.172,00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922.052,47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45,53%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4014157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Rashodi za nabavu neproizvedene dugotrajne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345.577,00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10.048,48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7565701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Rashodi za nabavu nefinancijske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48.254.895,00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8.278.501,77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60,45%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35,87%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934351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Rashodi za nabavu proizvedene dugotrajne imovine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39.700.709,00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5.991.442,76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50,09%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25,99%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4108365"/>
                  </a:ext>
                </a:extLst>
              </a:tr>
              <a:tr h="341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Rashodi za nabavu plemenitih metala i ostalih pohranjenih vrijednosti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6.400,00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9510224"/>
                  </a:ext>
                </a:extLst>
              </a:tr>
              <a:tr h="20687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Rashodi za dodatna ulaganja na nefinancijskoj imovini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8.202.209,00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2.276.930,53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10,35%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4967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262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1DB7F7-1C2B-2883-B5F6-15423A869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: jedan gornji kut zaobljen i jedan odsječen 4">
            <a:extLst>
              <a:ext uri="{FF2B5EF4-FFF2-40B4-BE49-F238E27FC236}">
                <a16:creationId xmlns:a16="http://schemas.microsoft.com/office/drawing/2014/main" id="{265FD689-66A0-DCE0-96AE-1A43E0174B73}"/>
              </a:ext>
            </a:extLst>
          </p:cNvPr>
          <p:cNvSpPr/>
          <p:nvPr/>
        </p:nvSpPr>
        <p:spPr>
          <a:xfrm>
            <a:off x="2937753" y="301557"/>
            <a:ext cx="5535038" cy="1167320"/>
          </a:xfrm>
          <a:prstGeom prst="snipRoundRect">
            <a:avLst/>
          </a:prstGeom>
          <a:gradFill flip="none" rotWithShape="1">
            <a:gsLst>
              <a:gs pos="39000">
                <a:schemeClr val="accent2">
                  <a:lumMod val="5000"/>
                  <a:lumOff val="9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98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UKUPNI RASHODI I IZDACI ZA I.-VI.2026.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-ostvareni su u iznosu od 23.050.835,88 </a:t>
            </a:r>
            <a:r>
              <a:rPr kumimoji="0" lang="hr-HR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€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što je 29,08% od godišnjeg plana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-u odnosu na polugodišnje ostvarenje prošle godine povećani su za 28,81%  u iznosu od 56.206.407,12 </a:t>
            </a:r>
            <a:r>
              <a:rPr kumimoji="0" lang="hr-HR" sz="1400" b="0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Aptos" panose="02110004020202020204"/>
                <a:ea typeface="+mn-ea"/>
                <a:cs typeface="+mn-cs"/>
              </a:rPr>
              <a:t>€</a:t>
            </a:r>
          </a:p>
        </p:txBody>
      </p:sp>
      <p:sp>
        <p:nvSpPr>
          <p:cNvPr id="12" name="Elipsa 11">
            <a:extLst>
              <a:ext uri="{FF2B5EF4-FFF2-40B4-BE49-F238E27FC236}">
                <a16:creationId xmlns:a16="http://schemas.microsoft.com/office/drawing/2014/main" id="{726DC6AA-1D1A-B1FC-96FD-1E3099828C99}"/>
              </a:ext>
            </a:extLst>
          </p:cNvPr>
          <p:cNvSpPr/>
          <p:nvPr/>
        </p:nvSpPr>
        <p:spPr>
          <a:xfrm>
            <a:off x="2124802" y="1643974"/>
            <a:ext cx="2519464" cy="2334639"/>
          </a:xfrm>
          <a:prstGeom prst="ellipse">
            <a:avLst/>
          </a:prstGeom>
          <a:gradFill flip="none" rotWithShape="1">
            <a:gsLst>
              <a:gs pos="39000">
                <a:schemeClr val="accent1">
                  <a:lumMod val="5000"/>
                  <a:lumOff val="95000"/>
                </a:schemeClr>
              </a:gs>
              <a:gs pos="9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RASHODI POSLOVANJA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kumimoji="0" lang="hr-HR" sz="1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14.772.334,11 €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-ostvareni su sa </a:t>
            </a:r>
            <a:r>
              <a:rPr lang="hr-HR" sz="1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47,65</a:t>
            </a:r>
            <a:r>
              <a:rPr kumimoji="0" lang="hr-HR" sz="1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% od plana tekuće godine, a u odnosu na polugodišnje ostvarenje prošle godine povećani su za </a:t>
            </a:r>
            <a:r>
              <a:rPr lang="hr-HR" sz="1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1,41</a:t>
            </a:r>
            <a:r>
              <a:rPr kumimoji="0" lang="hr-HR" sz="1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%</a:t>
            </a:r>
          </a:p>
        </p:txBody>
      </p:sp>
      <p:sp>
        <p:nvSpPr>
          <p:cNvPr id="14" name="Dijagram toka: Poveznik 13">
            <a:extLst>
              <a:ext uri="{FF2B5EF4-FFF2-40B4-BE49-F238E27FC236}">
                <a16:creationId xmlns:a16="http://schemas.microsoft.com/office/drawing/2014/main" id="{3FE2D9EA-C5CB-AEF2-D75C-E5CAE5D0265B}"/>
              </a:ext>
            </a:extLst>
          </p:cNvPr>
          <p:cNvSpPr/>
          <p:nvPr/>
        </p:nvSpPr>
        <p:spPr>
          <a:xfrm>
            <a:off x="6355730" y="1731523"/>
            <a:ext cx="2927959" cy="2159539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9302">
                <a:srgbClr val="EFFAEA"/>
              </a:gs>
              <a:gs pos="81000">
                <a:srgbClr val="E2F5DA"/>
              </a:gs>
              <a:gs pos="100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RASHODI ZA NABAVU NEFINANCIJSKE IMOVINE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8.278.501,77 €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-ostvareni su </a:t>
            </a:r>
            <a:r>
              <a:rPr lang="hr-HR" sz="1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17,16</a:t>
            </a:r>
            <a:r>
              <a:rPr kumimoji="0" lang="hr-HR" sz="1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% od plana tekuće godine, </a:t>
            </a:r>
            <a:r>
              <a:rPr lang="hr-HR" sz="1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a u odnosu na polugodišnje ostvarenje prošle godine povećani su za 148,72%</a:t>
            </a:r>
            <a:endParaRPr kumimoji="0" lang="hr-HR" sz="1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Strelica: prema dolje 1">
            <a:extLst>
              <a:ext uri="{FF2B5EF4-FFF2-40B4-BE49-F238E27FC236}">
                <a16:creationId xmlns:a16="http://schemas.microsoft.com/office/drawing/2014/main" id="{71566239-7ADE-7326-875D-448A036C1DA1}"/>
              </a:ext>
            </a:extLst>
          </p:cNvPr>
          <p:cNvSpPr/>
          <p:nvPr/>
        </p:nvSpPr>
        <p:spPr>
          <a:xfrm rot="2753841">
            <a:off x="4878778" y="1511718"/>
            <a:ext cx="484632" cy="643893"/>
          </a:xfrm>
          <a:prstGeom prst="downArrow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Strelica: prema dolje 3">
            <a:extLst>
              <a:ext uri="{FF2B5EF4-FFF2-40B4-BE49-F238E27FC236}">
                <a16:creationId xmlns:a16="http://schemas.microsoft.com/office/drawing/2014/main" id="{182F1E20-A910-D1EF-B426-2F8CD1C03472}"/>
              </a:ext>
            </a:extLst>
          </p:cNvPr>
          <p:cNvSpPr/>
          <p:nvPr/>
        </p:nvSpPr>
        <p:spPr>
          <a:xfrm rot="18711144">
            <a:off x="5877885" y="1532760"/>
            <a:ext cx="484632" cy="654540"/>
          </a:xfrm>
          <a:prstGeom prst="downArrow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FAB40FE2-B83B-FAC3-5592-64C820E48B2D}"/>
              </a:ext>
            </a:extLst>
          </p:cNvPr>
          <p:cNvSpPr/>
          <p:nvPr/>
        </p:nvSpPr>
        <p:spPr>
          <a:xfrm>
            <a:off x="905255" y="3978613"/>
            <a:ext cx="104607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r-HR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IZDACI ZA FINANCIJSKU IMOVINU I OTPLATE ZAJMOVA</a:t>
            </a:r>
            <a:endParaRPr lang="hr-HR" sz="3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93DE0BE0-6ECA-DF84-5200-76F8342F8E39}"/>
              </a:ext>
            </a:extLst>
          </p:cNvPr>
          <p:cNvSpPr txBox="1"/>
          <p:nvPr/>
        </p:nvSpPr>
        <p:spPr>
          <a:xfrm>
            <a:off x="1202988" y="4563389"/>
            <a:ext cx="94001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IZDACI ZA FINANCIJSKU IMOVINU I OTPLATE ZAJMOVA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(334.461,20 €)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Planirani su u iznosu od 672.757,00 €, a u polugodištu ove godine realizirani su u iznosu od 334.461,20 €, odnose se na otplatu glavnice primljenih dugoročnih kredita kod Hrvatske Poštanske banke (Grad Virovitica) u iznosu o174.323,66 € te Hrvatske banke za obnovu i razvoj (Grad Virovitica) u iznosu od 105.057,54 € i kod proračunskih korisnika Dječji vrtić Cvrčak u iznosu od 38.489,64 € i Osnovne škole Ivane Brlić Mažuranić u iznosu od 16.590,36 €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2823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3C8394-5CB7-14D8-7084-94BC027AB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jagram toka: Poveznik 3">
            <a:extLst>
              <a:ext uri="{FF2B5EF4-FFF2-40B4-BE49-F238E27FC236}">
                <a16:creationId xmlns:a16="http://schemas.microsoft.com/office/drawing/2014/main" id="{692349E3-E189-5F50-929B-E02B78822B9C}"/>
              </a:ext>
            </a:extLst>
          </p:cNvPr>
          <p:cNvSpPr/>
          <p:nvPr/>
        </p:nvSpPr>
        <p:spPr>
          <a:xfrm>
            <a:off x="3998069" y="204282"/>
            <a:ext cx="2286000" cy="768484"/>
          </a:xfrm>
          <a:prstGeom prst="flowChartConnector">
            <a:avLst/>
          </a:prstGeom>
          <a:gradFill flip="none" rotWithShape="1">
            <a:gsLst>
              <a:gs pos="23536">
                <a:srgbClr val="FDF5F0"/>
              </a:gs>
              <a:gs pos="19000">
                <a:schemeClr val="accent2">
                  <a:lumMod val="5000"/>
                  <a:lumOff val="95000"/>
                </a:schemeClr>
              </a:gs>
              <a:gs pos="53000">
                <a:srgbClr val="FCEDE6"/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400" b="1" dirty="0">
                <a:solidFill>
                  <a:schemeClr val="tx1"/>
                </a:solidFill>
              </a:rPr>
              <a:t>RASHODI POSLOVANJA (14.772.334,11€)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1F46F2F0-AFE8-4621-23B5-EAF0DBE8A918}"/>
              </a:ext>
            </a:extLst>
          </p:cNvPr>
          <p:cNvSpPr/>
          <p:nvPr/>
        </p:nvSpPr>
        <p:spPr>
          <a:xfrm>
            <a:off x="334792" y="1393488"/>
            <a:ext cx="1876295" cy="2624031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RASHODI ZA ZAPOSLENE (9.370.636,77 €)</a:t>
            </a:r>
          </a:p>
          <a:p>
            <a:pPr algn="ctr"/>
            <a:endParaRPr lang="hr-HR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49,86% od godišnjeg plana,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103,44% od polugodišnjeg izvršenja prošle godine</a:t>
            </a:r>
          </a:p>
          <a:p>
            <a:endParaRPr lang="hr-HR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▪ PLAĆE (BRUTO) (7.513.795,38 €)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▪ OSTALI RASHODI ZA ZAPOSLENE (582.989,05 €)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▪ DOPRINOSI NA PLAĆE (1.273.852,34 €)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21B41780-B78C-68BC-F5F4-0A648E208A89}"/>
              </a:ext>
            </a:extLst>
          </p:cNvPr>
          <p:cNvSpPr/>
          <p:nvPr/>
        </p:nvSpPr>
        <p:spPr>
          <a:xfrm>
            <a:off x="2941162" y="5086351"/>
            <a:ext cx="7475455" cy="1408718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/>
              <a:t>RASHODI ZA DONACIJE, KAZNE, NAKNADE ŠTETA I KAPITALNE POMOĆI (922.052,47 €)</a:t>
            </a:r>
          </a:p>
          <a:p>
            <a:pPr algn="ctr"/>
            <a:endParaRPr lang="hr-HR" sz="1200" b="1" dirty="0"/>
          </a:p>
          <a:p>
            <a:r>
              <a:rPr lang="hr-HR" sz="1200" dirty="0"/>
              <a:t>45,53% od godišnjeg plana, 80,28% </a:t>
            </a:r>
            <a:r>
              <a:rPr lang="hr-HR" sz="1200" dirty="0">
                <a:ln w="0"/>
                <a:solidFill>
                  <a:schemeClr val="tx1"/>
                </a:solidFill>
              </a:rPr>
              <a:t>od polugodišnjeg izvršenja prošle godine</a:t>
            </a:r>
          </a:p>
          <a:p>
            <a:endParaRPr lang="hr-H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r-HR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</a:t>
            </a:r>
            <a:r>
              <a:rPr lang="hr-H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TEKUĆE DONACIJE (715.549,19 </a:t>
            </a:r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€)</a:t>
            </a:r>
          </a:p>
          <a:p>
            <a:r>
              <a:rPr lang="hr-H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▪KAPITALNE DONACIJE (4.664,29 </a:t>
            </a:r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€)</a:t>
            </a:r>
          </a:p>
          <a:p>
            <a:r>
              <a:rPr lang="hr-H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▪KAPITALNE POMOĆI (200.945,72 </a:t>
            </a:r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€)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373EBC64-65D4-B35A-4A08-2E870A4E1DBC}"/>
              </a:ext>
            </a:extLst>
          </p:cNvPr>
          <p:cNvSpPr/>
          <p:nvPr/>
        </p:nvSpPr>
        <p:spPr>
          <a:xfrm>
            <a:off x="2829971" y="1305939"/>
            <a:ext cx="2101174" cy="3447237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/>
              <a:t>MATERIJALNI RASHODI (4.105.036,33 </a:t>
            </a:r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€)</a:t>
            </a:r>
          </a:p>
          <a:p>
            <a:pPr algn="ctr"/>
            <a:endParaRPr lang="hr-HR" sz="1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46,05% od godišnjeg plana, 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101,07% od polugodišnjeg izvršenja prošle godine</a:t>
            </a:r>
            <a:r>
              <a:rPr lang="hr-HR" sz="1100" dirty="0"/>
              <a:t> </a:t>
            </a:r>
          </a:p>
          <a:p>
            <a:endParaRPr lang="hr-HR" sz="1100" dirty="0"/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▪NAKNADE TROŠKOVA  ZAPOSLENIMA (291.500,40 €)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▪RASHODI ZA MATERIJAL I ENERGIJU (761.224,67 €)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▪RASHODI ZA USLUGE (2.780.456,42 €)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▪NAKNADE TROŠKOVA OSOBAMA IZVAN RADNOG ODNOSA (2.974,30 €)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▪OSTALI NESPOMENUTI RASHODI POSLOVANJA (268.880,54 €)</a:t>
            </a:r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hr-HR" sz="1100" b="1" dirty="0">
              <a:ln w="0"/>
              <a:solidFill>
                <a:schemeClr val="tx1"/>
              </a:solidFill>
            </a:endParaRPr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ED45B0A7-5DB2-77F2-6F0F-485E578B8619}"/>
              </a:ext>
            </a:extLst>
          </p:cNvPr>
          <p:cNvSpPr/>
          <p:nvPr/>
        </p:nvSpPr>
        <p:spPr>
          <a:xfrm>
            <a:off x="5804506" y="1771650"/>
            <a:ext cx="2834670" cy="1761926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/>
              <a:t>FINANCIJSKI RASHODI (53.149,56 </a:t>
            </a:r>
            <a:r>
              <a:rPr lang="hr-HR" sz="1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€)</a:t>
            </a:r>
          </a:p>
          <a:p>
            <a:pPr algn="ctr"/>
            <a:endParaRPr lang="hr-HR" sz="12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</a:rPr>
              <a:t>37,76% od godišnjeg plana, 122,32% od polugodišnjeg izvršenja prošle godine</a:t>
            </a:r>
          </a:p>
          <a:p>
            <a:endParaRPr lang="hr-HR" sz="1100" dirty="0">
              <a:ln w="0"/>
              <a:solidFill>
                <a:schemeClr val="tx1"/>
              </a:solidFill>
            </a:endParaRP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▪KAMATE ZA PRIMLJENE KREDITE I ZAJMOVE (44.506,69 €)</a:t>
            </a:r>
          </a:p>
          <a:p>
            <a:r>
              <a:rPr lang="hr-HR" sz="11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▪OSTALI FINANCIJSKI RASHODI (8.642,87 €)</a:t>
            </a:r>
          </a:p>
        </p:txBody>
      </p:sp>
      <p:sp>
        <p:nvSpPr>
          <p:cNvPr id="15" name="Pravokutnik 14">
            <a:extLst>
              <a:ext uri="{FF2B5EF4-FFF2-40B4-BE49-F238E27FC236}">
                <a16:creationId xmlns:a16="http://schemas.microsoft.com/office/drawing/2014/main" id="{8B57442F-BDB9-32F9-2FFB-25C88012B346}"/>
              </a:ext>
            </a:extLst>
          </p:cNvPr>
          <p:cNvSpPr/>
          <p:nvPr/>
        </p:nvSpPr>
        <p:spPr>
          <a:xfrm>
            <a:off x="9362029" y="1394196"/>
            <a:ext cx="2187984" cy="2301110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88000">
                <a:schemeClr val="accent4">
                  <a:lumMod val="45000"/>
                  <a:lumOff val="55000"/>
                </a:schemeClr>
              </a:gs>
              <a:gs pos="98000">
                <a:srgbClr val="88D8F7"/>
              </a:gs>
              <a:gs pos="86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1200" b="1" dirty="0"/>
              <a:t>NAKNADE GRAĐANIMA I KUĆANSTVIMA NA TEMELJU OSIGURANJA I DRUGE NAKNADE (279.958,98 </a:t>
            </a:r>
            <a:r>
              <a:rPr lang="hr-HR" sz="1200" b="1" dirty="0">
                <a:ln w="0"/>
                <a:solidFill>
                  <a:schemeClr val="tx1"/>
                </a:solidFill>
              </a:rPr>
              <a:t>€)</a:t>
            </a:r>
          </a:p>
          <a:p>
            <a:pPr algn="ctr"/>
            <a:endParaRPr lang="hr-HR" sz="1200" b="1" dirty="0">
              <a:ln w="0"/>
              <a:solidFill>
                <a:schemeClr val="tx1"/>
              </a:solidFill>
            </a:endParaRPr>
          </a:p>
          <a:p>
            <a:r>
              <a:rPr lang="hr-HR" sz="1200" dirty="0">
                <a:ln w="0"/>
                <a:solidFill>
                  <a:schemeClr val="tx1"/>
                </a:solidFill>
              </a:rPr>
              <a:t>46,70% od godišnjeg plana, 115,58% od polugodišnjeg izvršenja prošle godine</a:t>
            </a:r>
          </a:p>
          <a:p>
            <a:endParaRPr lang="hr-HR" sz="1200" dirty="0">
              <a:ln w="0"/>
              <a:solidFill>
                <a:schemeClr val="tx1"/>
              </a:solidFill>
            </a:endParaRPr>
          </a:p>
          <a:p>
            <a:r>
              <a:rPr lang="hr-HR" sz="12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▪OSTALE NAKNADE GRAĐANIMA I KUĆANSTVIMA IZ PRORAČUNA (279.958,98 €)</a:t>
            </a:r>
            <a:endParaRPr lang="hr-HR" sz="1200" b="1" dirty="0"/>
          </a:p>
        </p:txBody>
      </p:sp>
      <p:cxnSp>
        <p:nvCxnSpPr>
          <p:cNvPr id="20" name="Ravni poveznik sa strelicom 19">
            <a:extLst>
              <a:ext uri="{FF2B5EF4-FFF2-40B4-BE49-F238E27FC236}">
                <a16:creationId xmlns:a16="http://schemas.microsoft.com/office/drawing/2014/main" id="{B160448C-32F2-DCED-AFA1-D458DFC61CCB}"/>
              </a:ext>
            </a:extLst>
          </p:cNvPr>
          <p:cNvCxnSpPr/>
          <p:nvPr/>
        </p:nvCxnSpPr>
        <p:spPr>
          <a:xfrm>
            <a:off x="2315183" y="2375982"/>
            <a:ext cx="39883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avni poveznik sa strelicom 21">
            <a:extLst>
              <a:ext uri="{FF2B5EF4-FFF2-40B4-BE49-F238E27FC236}">
                <a16:creationId xmlns:a16="http://schemas.microsoft.com/office/drawing/2014/main" id="{7816B77A-3752-EF69-E0BD-5049A4D1A88E}"/>
              </a:ext>
            </a:extLst>
          </p:cNvPr>
          <p:cNvCxnSpPr/>
          <p:nvPr/>
        </p:nvCxnSpPr>
        <p:spPr>
          <a:xfrm>
            <a:off x="5214025" y="2451370"/>
            <a:ext cx="48638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avni poveznik sa strelicom 23">
            <a:extLst>
              <a:ext uri="{FF2B5EF4-FFF2-40B4-BE49-F238E27FC236}">
                <a16:creationId xmlns:a16="http://schemas.microsoft.com/office/drawing/2014/main" id="{C7E65C6A-22DD-734A-6238-B64DF15656AA}"/>
              </a:ext>
            </a:extLst>
          </p:cNvPr>
          <p:cNvCxnSpPr/>
          <p:nvPr/>
        </p:nvCxnSpPr>
        <p:spPr>
          <a:xfrm>
            <a:off x="8854602" y="2465151"/>
            <a:ext cx="47665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avni poveznik sa strelicom 26">
            <a:extLst>
              <a:ext uri="{FF2B5EF4-FFF2-40B4-BE49-F238E27FC236}">
                <a16:creationId xmlns:a16="http://schemas.microsoft.com/office/drawing/2014/main" id="{B338BCE0-FE59-F959-8BF7-856B5B994D02}"/>
              </a:ext>
            </a:extLst>
          </p:cNvPr>
          <p:cNvCxnSpPr/>
          <p:nvPr/>
        </p:nvCxnSpPr>
        <p:spPr>
          <a:xfrm>
            <a:off x="11721830" y="2597286"/>
            <a:ext cx="2723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Ravni poveznik sa strelicom 38">
            <a:extLst>
              <a:ext uri="{FF2B5EF4-FFF2-40B4-BE49-F238E27FC236}">
                <a16:creationId xmlns:a16="http://schemas.microsoft.com/office/drawing/2014/main" id="{41DDBE7A-00BA-6973-1F10-FD645244CAE8}"/>
              </a:ext>
            </a:extLst>
          </p:cNvPr>
          <p:cNvCxnSpPr>
            <a:cxnSpLocks/>
          </p:cNvCxnSpPr>
          <p:nvPr/>
        </p:nvCxnSpPr>
        <p:spPr>
          <a:xfrm>
            <a:off x="5214025" y="972766"/>
            <a:ext cx="0" cy="3331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674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4837C-F256-62B5-0613-5E430D2E2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: zaobljeni kutovi 3">
            <a:extLst>
              <a:ext uri="{FF2B5EF4-FFF2-40B4-BE49-F238E27FC236}">
                <a16:creationId xmlns:a16="http://schemas.microsoft.com/office/drawing/2014/main" id="{A85BE92D-3129-387D-BD12-C9EC58AB6001}"/>
              </a:ext>
            </a:extLst>
          </p:cNvPr>
          <p:cNvSpPr/>
          <p:nvPr/>
        </p:nvSpPr>
        <p:spPr>
          <a:xfrm>
            <a:off x="4620638" y="291829"/>
            <a:ext cx="2431915" cy="836579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40000">
                <a:srgbClr val="DCF6DF"/>
              </a:gs>
              <a:gs pos="99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RASHODI ZA NABAVU NEFINANCIJSKE IMOVINE (8.278.501,77 €)</a:t>
            </a:r>
          </a:p>
        </p:txBody>
      </p:sp>
      <p:sp>
        <p:nvSpPr>
          <p:cNvPr id="23" name="Elipsa 22">
            <a:extLst>
              <a:ext uri="{FF2B5EF4-FFF2-40B4-BE49-F238E27FC236}">
                <a16:creationId xmlns:a16="http://schemas.microsoft.com/office/drawing/2014/main" id="{A8738B07-5D2E-0FAD-9171-18927CF2BCBE}"/>
              </a:ext>
            </a:extLst>
          </p:cNvPr>
          <p:cNvSpPr/>
          <p:nvPr/>
        </p:nvSpPr>
        <p:spPr>
          <a:xfrm>
            <a:off x="1490472" y="1624518"/>
            <a:ext cx="4141824" cy="2243394"/>
          </a:xfrm>
          <a:prstGeom prst="ellipse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RASHODI ZA NABAVU NEPROIZVEDENE DUGOTRAJNE IMOVINE (10.048,48 €)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2,91% od godišnjeg plana, 9,18% od polugodišnjeg izvršenja prošle godine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▪MATERIJALNA IMOVINA –PRIRODNA BOGATSTVA (4.760,00 €)</a:t>
            </a:r>
          </a:p>
          <a:p>
            <a:r>
              <a:rPr lang="hr-HR" sz="1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▪NEMATERIJALNA IMOVINA (5.288,48 €)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Elipsa 25">
            <a:extLst>
              <a:ext uri="{FF2B5EF4-FFF2-40B4-BE49-F238E27FC236}">
                <a16:creationId xmlns:a16="http://schemas.microsoft.com/office/drawing/2014/main" id="{915E5F6D-B36D-290C-76AF-B7BF10A92832}"/>
              </a:ext>
            </a:extLst>
          </p:cNvPr>
          <p:cNvSpPr/>
          <p:nvPr/>
        </p:nvSpPr>
        <p:spPr>
          <a:xfrm>
            <a:off x="6096000" y="1523829"/>
            <a:ext cx="5172957" cy="2700594"/>
          </a:xfrm>
          <a:prstGeom prst="ellipse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RASHODI ZA NABAVU PROIZVEDENE DUGOTRAJNE IMOVINE (5.991.442,76 €)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15,09% od godišnjeg plana, 278,83% od polugodišnjeg izvršenja prošle godine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▪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GRAĐEVINSKI OBJEKTI (5.300.837,22 €)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▪POSTROJENJA I OPREMA (614.732,52 €)</a:t>
            </a:r>
          </a:p>
          <a:p>
            <a:r>
              <a:rPr lang="hr-HR" sz="1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▪KNJIGE, UMJETNIČKA DJELA I OSTALE IZLOŽBENE VRIJEDNOSTI (52.722,14 €)</a:t>
            </a:r>
          </a:p>
          <a:p>
            <a:r>
              <a:rPr lang="hr-HR" sz="1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▪VIŠEGODIŠNJI NASADI I OSNOVNO STADO (22.372,88 €)</a:t>
            </a:r>
          </a:p>
          <a:p>
            <a:r>
              <a:rPr lang="hr-HR" sz="1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▪NEMATERIJALNA PROIZVEDNA IMOVINA (778,00 €)</a:t>
            </a:r>
          </a:p>
        </p:txBody>
      </p:sp>
      <p:sp>
        <p:nvSpPr>
          <p:cNvPr id="27" name="Strelica: prema dolje 26">
            <a:extLst>
              <a:ext uri="{FF2B5EF4-FFF2-40B4-BE49-F238E27FC236}">
                <a16:creationId xmlns:a16="http://schemas.microsoft.com/office/drawing/2014/main" id="{94006444-DDE8-F07A-A45E-9BB98B7B90FF}"/>
              </a:ext>
            </a:extLst>
          </p:cNvPr>
          <p:cNvSpPr/>
          <p:nvPr/>
        </p:nvSpPr>
        <p:spPr>
          <a:xfrm rot="1251103">
            <a:off x="4806919" y="1245562"/>
            <a:ext cx="484632" cy="556535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Strelica: prema dolje 29">
            <a:extLst>
              <a:ext uri="{FF2B5EF4-FFF2-40B4-BE49-F238E27FC236}">
                <a16:creationId xmlns:a16="http://schemas.microsoft.com/office/drawing/2014/main" id="{0FE1CA7A-D5A2-490D-8F50-9DDD1CA59141}"/>
              </a:ext>
            </a:extLst>
          </p:cNvPr>
          <p:cNvSpPr/>
          <p:nvPr/>
        </p:nvSpPr>
        <p:spPr>
          <a:xfrm rot="19048152">
            <a:off x="6317391" y="1245562"/>
            <a:ext cx="484632" cy="556535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trelica: prema dolje 4">
            <a:extLst>
              <a:ext uri="{FF2B5EF4-FFF2-40B4-BE49-F238E27FC236}">
                <a16:creationId xmlns:a16="http://schemas.microsoft.com/office/drawing/2014/main" id="{C5E334C4-6A65-D689-06E5-519B824C1C85}"/>
              </a:ext>
            </a:extLst>
          </p:cNvPr>
          <p:cNvSpPr/>
          <p:nvPr/>
        </p:nvSpPr>
        <p:spPr>
          <a:xfrm rot="1251103">
            <a:off x="2993573" y="3995280"/>
            <a:ext cx="484632" cy="556535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trelica: prema dolje 6">
            <a:extLst>
              <a:ext uri="{FF2B5EF4-FFF2-40B4-BE49-F238E27FC236}">
                <a16:creationId xmlns:a16="http://schemas.microsoft.com/office/drawing/2014/main" id="{59A3530A-B9E9-D7F3-9A8D-A8E9ED308296}"/>
              </a:ext>
            </a:extLst>
          </p:cNvPr>
          <p:cNvSpPr/>
          <p:nvPr/>
        </p:nvSpPr>
        <p:spPr>
          <a:xfrm rot="19048152">
            <a:off x="8388302" y="4240992"/>
            <a:ext cx="484632" cy="556535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Elipsa 18">
            <a:extLst>
              <a:ext uri="{FF2B5EF4-FFF2-40B4-BE49-F238E27FC236}">
                <a16:creationId xmlns:a16="http://schemas.microsoft.com/office/drawing/2014/main" id="{9DCFD7DF-B6F1-F4C8-F81E-48A1898FC800}"/>
              </a:ext>
            </a:extLst>
          </p:cNvPr>
          <p:cNvSpPr/>
          <p:nvPr/>
        </p:nvSpPr>
        <p:spPr>
          <a:xfrm>
            <a:off x="5204298" y="4888122"/>
            <a:ext cx="6987702" cy="1606358"/>
          </a:xfrm>
          <a:prstGeom prst="ellipse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RASHODI ZA DODATNA ULAGANJA NA NEFINANCIJSKOJ IMOVINI (2.276.930,53 €)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27,76% od godišnjeg plana, 212,79% od polugodišnjeg izvršenja prošle godine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▪DODATNA ULAGANJA NA GRAĐEVINSKIM OBJEKTIMA (2.270.743,03 €)</a:t>
            </a:r>
          </a:p>
          <a:p>
            <a:pPr>
              <a:defRPr/>
            </a:pPr>
            <a:r>
              <a:rPr lang="hr-HR" sz="1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▪DODATNA ULAGANJA ZA OSTALU NEFINANCIJSKU IMOVINU (6.187,50 €)</a:t>
            </a:r>
          </a:p>
        </p:txBody>
      </p:sp>
      <p:sp>
        <p:nvSpPr>
          <p:cNvPr id="20" name="Elipsa 19">
            <a:extLst>
              <a:ext uri="{FF2B5EF4-FFF2-40B4-BE49-F238E27FC236}">
                <a16:creationId xmlns:a16="http://schemas.microsoft.com/office/drawing/2014/main" id="{E367968B-4703-F240-1328-5748BA14F831}"/>
              </a:ext>
            </a:extLst>
          </p:cNvPr>
          <p:cNvSpPr/>
          <p:nvPr/>
        </p:nvSpPr>
        <p:spPr>
          <a:xfrm>
            <a:off x="1041333" y="4619843"/>
            <a:ext cx="3738122" cy="1981915"/>
          </a:xfrm>
          <a:prstGeom prst="ellipse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RASHODI ZA NABAVU PLEMENITIH METALA I OSTALIH POHRANJENIH VRIJEDNOSTI (80,00 €)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1,25% od godišnjeg plana, 60,24% od polugodišnjeg izvršenja prošle godine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▪PLEMENITI METALI I OSTALE POHRANJENE VRIJEDNOSTI (80,00 €)</a:t>
            </a:r>
          </a:p>
        </p:txBody>
      </p:sp>
    </p:spTree>
    <p:extLst>
      <p:ext uri="{BB962C8B-B14F-4D97-AF65-F5344CB8AC3E}">
        <p14:creationId xmlns:p14="http://schemas.microsoft.com/office/powerpoint/2010/main" val="192653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91000">
              <a:schemeClr val="accent4">
                <a:lumMod val="45000"/>
                <a:lumOff val="55000"/>
              </a:schemeClr>
            </a:gs>
            <a:gs pos="84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 title="Grafikon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110790"/>
              </p:ext>
            </p:extLst>
          </p:nvPr>
        </p:nvGraphicFramePr>
        <p:xfrm>
          <a:off x="1562099" y="1108953"/>
          <a:ext cx="9157781" cy="4786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9103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F7DE178B-641F-DF19-65E3-7EE84968A052}"/>
              </a:ext>
            </a:extLst>
          </p:cNvPr>
          <p:cNvSpPr txBox="1"/>
          <p:nvPr/>
        </p:nvSpPr>
        <p:spPr>
          <a:xfrm>
            <a:off x="710118" y="3035030"/>
            <a:ext cx="11044138" cy="372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r-HR" sz="1400" b="1" i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Dodatna ulaganja na građevinskim objektima</a:t>
            </a:r>
            <a:r>
              <a:rPr lang="hr-HR" sz="1400" i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hr-HR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ukupno su povećana za 12,21% te </a:t>
            </a:r>
            <a:r>
              <a:rPr lang="hr-HR" sz="1400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iznose 2.270.743,03 eura, te se najvećim dijelom odnose na: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r-HR" sz="1400" kern="0" dirty="0">
                <a:ea typeface="Times New Roman" panose="02020603050405020304" pitchFamily="18" charset="0"/>
                <a:cs typeface="Arial" panose="020B0604020202020204" pitchFamily="34" charset="0"/>
              </a:rPr>
              <a:t>▪</a:t>
            </a:r>
            <a:r>
              <a:rPr lang="hr-HR" sz="1400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rekonstrukciju trgova,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r-HR" sz="1400" kern="0" dirty="0">
                <a:ea typeface="Times New Roman" panose="02020603050405020304" pitchFamily="18" charset="0"/>
                <a:cs typeface="Arial" panose="020B0604020202020204" pitchFamily="34" charset="0"/>
              </a:rPr>
              <a:t>▪ </a:t>
            </a:r>
            <a:r>
              <a:rPr lang="hr-HR" sz="1400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rekonstrukciju i modernizaciju nerazvrstanih cesta,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r-HR" sz="1400" kern="0" dirty="0">
                <a:ea typeface="Times New Roman" panose="02020603050405020304" pitchFamily="18" charset="0"/>
                <a:cs typeface="Arial" panose="020B0604020202020204" pitchFamily="34" charset="0"/>
              </a:rPr>
              <a:t>▪ </a:t>
            </a:r>
            <a:r>
              <a:rPr lang="hr-HR" sz="1400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rekonstrukciju pješačkih staza,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r-HR" sz="1400" kern="0" dirty="0">
                <a:ea typeface="Times New Roman" panose="02020603050405020304" pitchFamily="18" charset="0"/>
                <a:cs typeface="Arial" panose="020B0604020202020204" pitchFamily="34" charset="0"/>
              </a:rPr>
              <a:t>▪ </a:t>
            </a:r>
            <a:r>
              <a:rPr lang="hr-HR" sz="1400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energetsku obnovu javne zgrade na adresi Matije Gupca bb,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r-HR" sz="1400" kern="0" dirty="0">
                <a:ea typeface="Times New Roman" panose="02020603050405020304" pitchFamily="18" charset="0"/>
                <a:cs typeface="Arial" panose="020B0604020202020204" pitchFamily="34" charset="0"/>
              </a:rPr>
              <a:t>▪ </a:t>
            </a:r>
            <a:r>
              <a:rPr lang="hr-HR" sz="1400" kern="0" dirty="0">
                <a:solidFill>
                  <a:prstClr val="black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kumimoji="0" lang="hr-HR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nergetsku</a:t>
            </a:r>
            <a:r>
              <a:rPr kumimoji="0" lang="hr-H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 obnovu škole </a:t>
            </a:r>
            <a:r>
              <a:rPr lang="hr-HR" sz="1400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Osnovna škola Vladimir Nazor,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r-HR" sz="1400" kern="0" dirty="0">
                <a:ea typeface="Times New Roman" panose="02020603050405020304" pitchFamily="18" charset="0"/>
                <a:cs typeface="Arial" panose="020B0604020202020204" pitchFamily="34" charset="0"/>
              </a:rPr>
              <a:t>▪ r</a:t>
            </a:r>
            <a:r>
              <a:rPr lang="hr-HR" sz="1400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ekonstrukciju Gradske knjižnice i čitaonice,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r-HR" sz="1400" kern="0" dirty="0">
                <a:ea typeface="Times New Roman" panose="02020603050405020304" pitchFamily="18" charset="0"/>
                <a:cs typeface="Arial" panose="020B0604020202020204" pitchFamily="34" charset="0"/>
              </a:rPr>
              <a:t>▪ </a:t>
            </a:r>
            <a:r>
              <a:rPr lang="hr-HR" sz="1400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građevinske radove na dogradnji novog prostora Knjižnice u Osnovnoj školi Ivane Brlić Mažuranić,</a:t>
            </a:r>
            <a:endParaRPr lang="hr-HR" sz="1400" kern="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r-HR" sz="1400" kern="0" dirty="0">
                <a:ea typeface="Times New Roman" panose="02020603050405020304" pitchFamily="18" charset="0"/>
                <a:cs typeface="Arial" panose="020B0604020202020204" pitchFamily="34" charset="0"/>
              </a:rPr>
              <a:t>▪ </a:t>
            </a:r>
            <a:r>
              <a:rPr lang="hr-HR" sz="1400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rekonstrukciju igrališta,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hr-HR" sz="1400" kern="0" dirty="0">
                <a:ea typeface="Times New Roman" panose="02020603050405020304" pitchFamily="18" charset="0"/>
                <a:cs typeface="Arial" panose="020B0604020202020204" pitchFamily="34" charset="0"/>
              </a:rPr>
              <a:t>▪ </a:t>
            </a:r>
            <a:r>
              <a:rPr lang="hr-HR" sz="1400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radove na energetskoj obnovi Dječjeg vrtića Cvrčak  (stari COOR). </a:t>
            </a:r>
            <a:endParaRPr lang="hr-HR" sz="1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1F72DEAF-390F-2365-AF2F-7DC072A3CBC6}"/>
              </a:ext>
            </a:extLst>
          </p:cNvPr>
          <p:cNvSpPr/>
          <p:nvPr/>
        </p:nvSpPr>
        <p:spPr>
          <a:xfrm>
            <a:off x="664722" y="394529"/>
            <a:ext cx="93353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hr-HR" sz="36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sp useBgFill="1">
        <p:nvSpPr>
          <p:cNvPr id="5" name="Pravokutnik 4">
            <a:extLst>
              <a:ext uri="{FF2B5EF4-FFF2-40B4-BE49-F238E27FC236}">
                <a16:creationId xmlns:a16="http://schemas.microsoft.com/office/drawing/2014/main" id="{40A4A7A1-8AE4-3893-3C04-6CB8578CE25C}"/>
              </a:ext>
            </a:extLst>
          </p:cNvPr>
          <p:cNvSpPr/>
          <p:nvPr/>
        </p:nvSpPr>
        <p:spPr>
          <a:xfrm>
            <a:off x="189958" y="256188"/>
            <a:ext cx="11337320" cy="40011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r-HR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KAPITALNI PROJEKTI U RAZDOBLJU I.-VI.2026. GODINE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7C508ED9-1AFB-0AED-456F-E1184139C81E}"/>
              </a:ext>
            </a:extLst>
          </p:cNvPr>
          <p:cNvSpPr txBox="1"/>
          <p:nvPr/>
        </p:nvSpPr>
        <p:spPr>
          <a:xfrm>
            <a:off x="710118" y="717694"/>
            <a:ext cx="111673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>
                <a:cs typeface="Arial" panose="020B0604020202020204" pitchFamily="34" charset="0"/>
              </a:rPr>
              <a:t>Od ukupnih ostvarenih rashoda za nabavu proizvedene dugotrajne imovine 5.991.442,76 € u građevinske objekte investirano je 5.300.837,22 €, a odnosi se na: </a:t>
            </a:r>
          </a:p>
          <a:p>
            <a:endParaRPr lang="hr-HR" sz="1400" dirty="0">
              <a:cs typeface="Arial" panose="020B0604020202020204" pitchFamily="34" charset="0"/>
            </a:endParaRPr>
          </a:p>
          <a:p>
            <a:r>
              <a:rPr lang="hr-HR" sz="1400" dirty="0">
                <a:cs typeface="Arial" panose="020B0604020202020204" pitchFamily="34" charset="0"/>
              </a:rPr>
              <a:t>▪ izgradnju nove zgrade dječjeg vrtića,</a:t>
            </a:r>
          </a:p>
          <a:p>
            <a:r>
              <a:rPr lang="hr-HR" sz="1400" dirty="0">
                <a:cs typeface="Arial" panose="020B0604020202020204" pitchFamily="34" charset="0"/>
              </a:rPr>
              <a:t>▪ izgradnju III. osnovne škole s dvodijelnom sportskom dvoranom</a:t>
            </a:r>
          </a:p>
          <a:p>
            <a:r>
              <a:rPr lang="hr-HR" sz="1400" dirty="0">
                <a:cs typeface="Arial" panose="020B0604020202020204" pitchFamily="34" charset="0"/>
              </a:rPr>
              <a:t>▪ izgradnju nove Glazbene škole,</a:t>
            </a:r>
          </a:p>
          <a:p>
            <a:r>
              <a:rPr lang="hr-HR" sz="1400" dirty="0">
                <a:cs typeface="Arial" panose="020B0604020202020204" pitchFamily="34" charset="0"/>
              </a:rPr>
              <a:t>▪ natkrivanje multifunkcionalnog sportskog terena na </a:t>
            </a:r>
            <a:r>
              <a:rPr lang="hr-HR" sz="1400" dirty="0" err="1">
                <a:cs typeface="Arial" panose="020B0604020202020204" pitchFamily="34" charset="0"/>
              </a:rPr>
              <a:t>Vegeški</a:t>
            </a:r>
            <a:r>
              <a:rPr lang="hr-HR" sz="1400" dirty="0">
                <a:cs typeface="Arial" panose="020B0604020202020204" pitchFamily="34" charset="0"/>
              </a:rPr>
              <a:t>,</a:t>
            </a:r>
          </a:p>
          <a:p>
            <a:r>
              <a:rPr lang="hr-HR" sz="1400" dirty="0">
                <a:cs typeface="Arial" panose="020B0604020202020204" pitchFamily="34" charset="0"/>
              </a:rPr>
              <a:t>▪ postavljanje nove rasvjete nogometnih igrališta, </a:t>
            </a:r>
          </a:p>
          <a:p>
            <a:r>
              <a:rPr lang="hr-HR" sz="1400" dirty="0">
                <a:cs typeface="Arial" panose="020B0604020202020204" pitchFamily="34" charset="0"/>
              </a:rPr>
              <a:t>▪ sanaciju odlagališta otpada, </a:t>
            </a:r>
          </a:p>
          <a:p>
            <a:r>
              <a:rPr lang="hr-HR" sz="1400" dirty="0">
                <a:cs typeface="Arial" panose="020B0604020202020204" pitchFamily="34" charset="0"/>
              </a:rPr>
              <a:t>▪ izgradnju u sklopu projekta Grad koji diše, faza III.</a:t>
            </a:r>
          </a:p>
        </p:txBody>
      </p:sp>
    </p:spTree>
    <p:extLst>
      <p:ext uri="{BB962C8B-B14F-4D97-AF65-F5344CB8AC3E}">
        <p14:creationId xmlns:p14="http://schemas.microsoft.com/office/powerpoint/2010/main" val="3312365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alpha val="79000"/>
                <a:lumMod val="8000"/>
                <a:lumOff val="92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63B206F-7F7E-DCDA-12D2-A8B936C56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388" y="3265557"/>
            <a:ext cx="6060331" cy="65469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51685C70-8E97-AB90-8430-FB186BD70DEA}"/>
              </a:ext>
            </a:extLst>
          </p:cNvPr>
          <p:cNvSpPr txBox="1"/>
          <p:nvPr/>
        </p:nvSpPr>
        <p:spPr>
          <a:xfrm>
            <a:off x="457200" y="1119169"/>
            <a:ext cx="10175132" cy="4619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hr-HR" sz="1600" b="1" dirty="0">
                <a:solidFill>
                  <a:srgbClr val="000000"/>
                </a:solidFill>
                <a:effectLst>
                  <a:outerShdw blurRad="50800" dist="38100" dir="5400000" algn="t">
                    <a:srgbClr val="000000">
                      <a:alpha val="40000"/>
                    </a:srgbClr>
                  </a:outerShdw>
                </a:effectLst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REGIONALNO SREDIŠTE VIROVITIČKO – PODRAVSKE ŽUPANIJE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hr-HR" sz="1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 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hr-HR" sz="1200" b="1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 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hr-HR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OPĆE INFORMACIJE O GRADU VIROVITICI: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hr-HR" sz="12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 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hr-HR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Osnovni i kontakt podaci: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hr-HR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Grad Virovitica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hr-HR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Trg kralja Zvonimira 1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hr-HR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33000 Virovitica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hr-HR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 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hr-HR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OIB: 89075064271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hr-HR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IBAN: HR3123400091849100001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hr-HR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Telefon: 033/725-980</a:t>
            </a:r>
            <a:endParaRPr lang="hr-HR" sz="105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  <a:buNone/>
            </a:pPr>
            <a:r>
              <a:rPr lang="hr-HR" sz="12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Fax:</a:t>
            </a:r>
            <a:r>
              <a:rPr lang="hr-H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033/722-522</a:t>
            </a:r>
            <a:endParaRPr lang="hr-H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750"/>
              </a:spcAft>
              <a:buNone/>
            </a:pPr>
            <a:r>
              <a:rPr lang="hr-HR" sz="12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E-mail: </a:t>
            </a:r>
            <a:r>
              <a:rPr lang="hr-HR" sz="1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grad@virovitica.hr</a:t>
            </a:r>
            <a:r>
              <a:rPr lang="hr-H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hr-HR" sz="1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4"/>
              </a:rPr>
              <a:t>gradonacelnik@virovitica.hr</a:t>
            </a:r>
            <a:r>
              <a:rPr lang="hr-H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br>
              <a:rPr lang="hr-H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hr-HR" sz="12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Web:</a:t>
            </a:r>
            <a:r>
              <a:rPr lang="hr-HR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r-HR" sz="1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5"/>
              </a:rPr>
              <a:t>www.virovitica.hr</a:t>
            </a:r>
            <a:r>
              <a:rPr lang="en-US" sz="12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hr-H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2189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Prilagođeno 2">
      <a:dk1>
        <a:sysClr val="windowText" lastClr="000000"/>
      </a:dk1>
      <a:lt1>
        <a:sysClr val="window" lastClr="FFFFFF"/>
      </a:lt1>
      <a:dk2>
        <a:srgbClr val="0E2841"/>
      </a:dk2>
      <a:lt2>
        <a:srgbClr val="D8D8D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285F4"/>
    </a:accent1>
    <a:accent2>
      <a:srgbClr val="EA4335"/>
    </a:accent2>
    <a:accent3>
      <a:srgbClr val="FBBC04"/>
    </a:accent3>
    <a:accent4>
      <a:srgbClr val="34A853"/>
    </a:accent4>
    <a:accent5>
      <a:srgbClr val="FF6D01"/>
    </a:accent5>
    <a:accent6>
      <a:srgbClr val="46BDC6"/>
    </a:accent6>
    <a:hlink>
      <a:srgbClr val="1155CC"/>
    </a:hlink>
    <a:folHlink>
      <a:srgbClr val="1155CC"/>
    </a:folHlink>
  </a:clrScheme>
  <a:fontScheme name="Sheets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643</TotalTime>
  <Words>2584</Words>
  <Application>Microsoft Office PowerPoint</Application>
  <PresentationFormat>Široki zaslon</PresentationFormat>
  <Paragraphs>518</Paragraphs>
  <Slides>16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Times New Roman</vt:lpstr>
      <vt:lpstr>Tema sustava Office</vt:lpstr>
      <vt:lpstr>VODIČ ZA GRAĐANE  POLUGODIŠNJI IZVJEŠTAJ O IZVRŠENJU PRORAČUNA GRADA VIROVITICE ZA 2026. GODINU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Senka Šercl</dc:creator>
  <cp:lastModifiedBy>Senka Šercl</cp:lastModifiedBy>
  <cp:revision>1</cp:revision>
  <dcterms:created xsi:type="dcterms:W3CDTF">2026-09-14T06:29:02Z</dcterms:created>
  <dcterms:modified xsi:type="dcterms:W3CDTF">2026-10-06T11:33:30Z</dcterms:modified>
</cp:coreProperties>
</file>